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3" r:id="rId1"/>
  </p:sldMasterIdLst>
  <p:notesMasterIdLst>
    <p:notesMasterId r:id="rId27"/>
  </p:notesMasterIdLst>
  <p:sldIdLst>
    <p:sldId id="363" r:id="rId2"/>
    <p:sldId id="357" r:id="rId3"/>
    <p:sldId id="410" r:id="rId4"/>
    <p:sldId id="411" r:id="rId5"/>
    <p:sldId id="412" r:id="rId6"/>
    <p:sldId id="362" r:id="rId7"/>
    <p:sldId id="413" r:id="rId8"/>
    <p:sldId id="408" r:id="rId9"/>
    <p:sldId id="409" r:id="rId10"/>
    <p:sldId id="296" r:id="rId11"/>
    <p:sldId id="298" r:id="rId12"/>
    <p:sldId id="299" r:id="rId13"/>
    <p:sldId id="393" r:id="rId14"/>
    <p:sldId id="387" r:id="rId15"/>
    <p:sldId id="388" r:id="rId16"/>
    <p:sldId id="389" r:id="rId17"/>
    <p:sldId id="390" r:id="rId18"/>
    <p:sldId id="367" r:id="rId19"/>
    <p:sldId id="368" r:id="rId20"/>
    <p:sldId id="369" r:id="rId21"/>
    <p:sldId id="370" r:id="rId22"/>
    <p:sldId id="371" r:id="rId23"/>
    <p:sldId id="305" r:id="rId24"/>
    <p:sldId id="450" r:id="rId25"/>
    <p:sldId id="449"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88"/>
    <p:restoredTop sz="93692"/>
  </p:normalViewPr>
  <p:slideViewPr>
    <p:cSldViewPr snapToGrid="0" snapToObjects="1">
      <p:cViewPr>
        <p:scale>
          <a:sx n="195" d="100"/>
          <a:sy n="195" d="100"/>
        </p:scale>
        <p:origin x="-3248" y="-3344"/>
      </p:cViewPr>
      <p:guideLst/>
    </p:cSldViewPr>
  </p:slideViewPr>
  <p:notesTextViewPr>
    <p:cViewPr>
      <p:scale>
        <a:sx n="1" d="1"/>
        <a:sy n="1" d="1"/>
      </p:scale>
      <p:origin x="0" y="0"/>
    </p:cViewPr>
  </p:notesTextViewPr>
  <p:sorterViewPr>
    <p:cViewPr>
      <p:scale>
        <a:sx n="128" d="100"/>
        <a:sy n="128"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8/22/16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3F0BA4-84E5-3E4A-A7A1-0DF6F62E07B1}" type="slidenum">
              <a:rPr lang="en-US"/>
              <a:pPr/>
              <a:t>8</a:t>
            </a:fld>
            <a:endParaRPr lang="en-US"/>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p:txBody>
          <a:bodyPr/>
          <a:lstStyle/>
          <a:p>
            <a:r>
              <a:rPr lang="en-US"/>
              <a:t>You spent Saturday morning shopping in these stores. What are you serving for dinner…company is coming ….</a:t>
            </a:r>
          </a:p>
        </p:txBody>
      </p:sp>
    </p:spTree>
    <p:extLst>
      <p:ext uri="{BB962C8B-B14F-4D97-AF65-F5344CB8AC3E}">
        <p14:creationId xmlns:p14="http://schemas.microsoft.com/office/powerpoint/2010/main" val="7809000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A9276CCD-14FB-EA44-A691-1365744A9C6B}" type="slidenum">
              <a:rPr lang="en-US">
                <a:latin typeface="Arial" pitchFamily="-65" charset="0"/>
                <a:ea typeface="ＭＳ Ｐゴシック" pitchFamily="-65" charset="-128"/>
                <a:cs typeface="ＭＳ Ｐゴシック" pitchFamily="-65" charset="-128"/>
              </a:rPr>
              <a:pPr/>
              <a:t>23</a:t>
            </a:fld>
            <a:endParaRPr lang="en-US">
              <a:latin typeface="Arial" pitchFamily="-65" charset="0"/>
              <a:ea typeface="ＭＳ Ｐゴシック" pitchFamily="-65" charset="-128"/>
              <a:cs typeface="ＭＳ Ｐゴシック" pitchFamily="-65" charset="-128"/>
            </a:endParaRPr>
          </a:p>
        </p:txBody>
      </p:sp>
      <p:sp>
        <p:nvSpPr>
          <p:cNvPr id="107523" name="Rectangle 2"/>
          <p:cNvSpPr>
            <a:spLocks noGrp="1" noRot="1" noChangeAspect="1" noChangeArrowheads="1"/>
          </p:cNvSpPr>
          <p:nvPr>
            <p:ph type="sldImg"/>
          </p:nvPr>
        </p:nvSpPr>
        <p:spPr>
          <a:solidFill>
            <a:srgbClr val="FFFFFF"/>
          </a:solidFill>
          <a:ln/>
        </p:spPr>
      </p:sp>
      <p:sp>
        <p:nvSpPr>
          <p:cNvPr id="1075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017692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25</a:t>
            </a:fld>
            <a:endParaRPr lang="en-US" dirty="0"/>
          </a:p>
        </p:txBody>
      </p:sp>
    </p:spTree>
    <p:extLst>
      <p:ext uri="{BB962C8B-B14F-4D97-AF65-F5344CB8AC3E}">
        <p14:creationId xmlns:p14="http://schemas.microsoft.com/office/powerpoint/2010/main" val="9632350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8136CE-F054-D640-BE4A-ED4DCD20B09D}" type="slidenum">
              <a:rPr lang="en-US"/>
              <a:pPr/>
              <a:t>9</a:t>
            </a:fld>
            <a:endParaRPr lang="en-US"/>
          </a:p>
        </p:txBody>
      </p:sp>
      <p:sp>
        <p:nvSpPr>
          <p:cNvPr id="1587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872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13450390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839B898-D95E-554F-94C7-C300453EF18A}" type="slidenum">
              <a:rPr lang="en-US">
                <a:latin typeface="Arial" pitchFamily="-65" charset="0"/>
                <a:ea typeface="ＭＳ Ｐゴシック" pitchFamily="-65" charset="-128"/>
                <a:cs typeface="ＭＳ Ｐゴシック" pitchFamily="-65" charset="-128"/>
              </a:rPr>
              <a:pPr/>
              <a:t>10</a:t>
            </a:fld>
            <a:endParaRPr lang="en-US">
              <a:latin typeface="Arial" pitchFamily="-65" charset="0"/>
              <a:ea typeface="ＭＳ Ｐゴシック" pitchFamily="-65" charset="-128"/>
              <a:cs typeface="ＭＳ Ｐゴシック" pitchFamily="-65" charset="-128"/>
            </a:endParaRPr>
          </a:p>
        </p:txBody>
      </p:sp>
      <p:sp>
        <p:nvSpPr>
          <p:cNvPr id="91139" name="Rectangle 1026"/>
          <p:cNvSpPr>
            <a:spLocks noGrp="1" noRot="1" noChangeAspect="1" noChangeArrowheads="1" noTextEdit="1"/>
          </p:cNvSpPr>
          <p:nvPr>
            <p:ph type="sldImg"/>
          </p:nvPr>
        </p:nvSpPr>
        <p:spPr>
          <a:ln/>
        </p:spPr>
      </p:sp>
      <p:sp>
        <p:nvSpPr>
          <p:cNvPr id="91140" name="Rectangle 1027"/>
          <p:cNvSpPr>
            <a:spLocks noGrp="1" noChangeArrowheads="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874337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8A5A06A0-79FA-5547-8BAB-B845C3089E91}" type="slidenum">
              <a:rPr lang="en-US">
                <a:latin typeface="Arial" pitchFamily="-65" charset="0"/>
                <a:ea typeface="ＭＳ Ｐゴシック" pitchFamily="-65" charset="-128"/>
                <a:cs typeface="ＭＳ Ｐゴシック" pitchFamily="-65" charset="-128"/>
              </a:rPr>
              <a:pPr/>
              <a:t>11</a:t>
            </a:fld>
            <a:endParaRPr lang="en-US">
              <a:latin typeface="Arial" pitchFamily="-65" charset="0"/>
              <a:ea typeface="ＭＳ Ｐゴシック" pitchFamily="-65" charset="-128"/>
              <a:cs typeface="ＭＳ Ｐゴシック" pitchFamily="-65" charset="-128"/>
            </a:endParaRPr>
          </a:p>
        </p:txBody>
      </p:sp>
      <p:sp>
        <p:nvSpPr>
          <p:cNvPr id="95235" name="Rectangle 2"/>
          <p:cNvSpPr>
            <a:spLocks noGrp="1" noRot="1" noChangeAspect="1" noChangeArrowheads="1"/>
          </p:cNvSpPr>
          <p:nvPr>
            <p:ph type="sldImg"/>
          </p:nvPr>
        </p:nvSpPr>
        <p:spPr>
          <a:solidFill>
            <a:srgbClr val="FFFFFF"/>
          </a:solidFill>
          <a:ln/>
        </p:spPr>
      </p:sp>
      <p:sp>
        <p:nvSpPr>
          <p:cNvPr id="9523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21153146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01BC6685-BA5B-204B-B86B-683FB8652377}" type="slidenum">
              <a:rPr lang="en-US">
                <a:latin typeface="Arial" pitchFamily="-65" charset="0"/>
                <a:ea typeface="ＭＳ Ｐゴシック" pitchFamily="-65" charset="-128"/>
                <a:cs typeface="ＭＳ Ｐゴシック" pitchFamily="-65" charset="-128"/>
              </a:rPr>
              <a:pPr/>
              <a:t>12</a:t>
            </a:fld>
            <a:endParaRPr lang="en-US">
              <a:latin typeface="Arial" pitchFamily="-65" charset="0"/>
              <a:ea typeface="ＭＳ Ｐゴシック" pitchFamily="-65" charset="-128"/>
              <a:cs typeface="ＭＳ Ｐゴシック" pitchFamily="-65" charset="-128"/>
            </a:endParaRPr>
          </a:p>
        </p:txBody>
      </p:sp>
      <p:sp>
        <p:nvSpPr>
          <p:cNvPr id="97283" name="Rectangle 2"/>
          <p:cNvSpPr>
            <a:spLocks noGrp="1" noRot="1" noChangeAspect="1" noChangeArrowheads="1"/>
          </p:cNvSpPr>
          <p:nvPr>
            <p:ph type="sldImg"/>
          </p:nvPr>
        </p:nvSpPr>
        <p:spPr>
          <a:solidFill>
            <a:srgbClr val="FFFFFF"/>
          </a:solidFill>
          <a:ln/>
        </p:spPr>
      </p:sp>
      <p:sp>
        <p:nvSpPr>
          <p:cNvPr id="97284" name="Rectangle 3"/>
          <p:cNvSpPr>
            <a:spLocks noGrp="1" noChangeArrowheads="1"/>
          </p:cNvSpPr>
          <p:nvPr>
            <p:ph type="body" idx="1"/>
          </p:nvPr>
        </p:nvSpPr>
        <p:spPr>
          <a:xfrm>
            <a:off x="685800" y="4343400"/>
            <a:ext cx="5486400" cy="4114800"/>
          </a:xfrm>
          <a:noFill/>
          <a:ln/>
        </p:spPr>
        <p:txBody>
          <a:bodyPr/>
          <a:lstStyle/>
          <a:p>
            <a:pPr marL="39688">
              <a:spcBef>
                <a:spcPts val="413"/>
              </a:spcBef>
            </a:pPr>
            <a:endParaRPr lang="en-US">
              <a:solidFill>
                <a:srgbClr val="000000"/>
              </a:solidFill>
              <a:latin typeface="Arial" pitchFamily="-65" charset="0"/>
              <a:ea typeface="Arial" pitchFamily="-65" charset="0"/>
              <a:cs typeface="Arial" pitchFamily="-65" charset="0"/>
              <a:sym typeface="Arial" pitchFamily="-65" charset="0"/>
            </a:endParaRPr>
          </a:p>
        </p:txBody>
      </p:sp>
    </p:spTree>
    <p:extLst>
      <p:ext uri="{BB962C8B-B14F-4D97-AF65-F5344CB8AC3E}">
        <p14:creationId xmlns:p14="http://schemas.microsoft.com/office/powerpoint/2010/main" val="500890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4C5397-559E-8D4F-A93B-F60A9D072245}" type="slidenum">
              <a:rPr lang="en-US"/>
              <a:pPr/>
              <a:t>17</a:t>
            </a:fld>
            <a:endParaRPr lang="en-US"/>
          </a:p>
        </p:txBody>
      </p:sp>
      <p:sp>
        <p:nvSpPr>
          <p:cNvPr id="15953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95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20570562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B73A24AD-76F1-784E-B08A-BBCF2BE01693}" type="slidenum">
              <a:rPr lang="en-US">
                <a:latin typeface="Arial" pitchFamily="-110" charset="0"/>
                <a:ea typeface="ＭＳ Ｐゴシック" pitchFamily="-110" charset="-128"/>
                <a:cs typeface="ＭＳ Ｐゴシック" pitchFamily="-110" charset="-128"/>
              </a:rPr>
              <a:pPr/>
              <a:t>19</a:t>
            </a:fld>
            <a:endParaRPr lang="en-US">
              <a:latin typeface="Arial" pitchFamily="-110" charset="0"/>
              <a:ea typeface="ＭＳ Ｐゴシック" pitchFamily="-110" charset="-128"/>
              <a:cs typeface="ＭＳ Ｐゴシック" pitchFamily="-110" charset="-128"/>
            </a:endParaRPr>
          </a:p>
        </p:txBody>
      </p:sp>
      <p:sp>
        <p:nvSpPr>
          <p:cNvPr id="163843" name="Rectangle 2"/>
          <p:cNvSpPr>
            <a:spLocks noGrp="1" noRot="1" noChangeAspect="1" noChangeArrowheads="1"/>
          </p:cNvSpPr>
          <p:nvPr>
            <p:ph type="sldImg"/>
          </p:nvPr>
        </p:nvSpPr>
        <p:spPr>
          <a:solidFill>
            <a:srgbClr val="FFFFFF"/>
          </a:solidFill>
          <a:ln/>
        </p:spPr>
      </p:sp>
      <p:sp>
        <p:nvSpPr>
          <p:cNvPr id="1638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0" charset="0"/>
              <a:ea typeface="ＭＳ Ｐゴシック" pitchFamily="-110" charset="-128"/>
              <a:cs typeface="ＭＳ Ｐゴシック" pitchFamily="-110" charset="-128"/>
            </a:endParaRPr>
          </a:p>
        </p:txBody>
      </p:sp>
      <p:sp>
        <p:nvSpPr>
          <p:cNvPr id="163845" name="Footer Placeholder 5"/>
          <p:cNvSpPr>
            <a:spLocks noGrp="1"/>
          </p:cNvSpPr>
          <p:nvPr>
            <p:ph type="ftr" sz="quarter" idx="4"/>
          </p:nvPr>
        </p:nvSpPr>
        <p:spPr>
          <a:noFill/>
        </p:spPr>
        <p:txBody>
          <a:bodyPr/>
          <a:lstStyle/>
          <a:p>
            <a:r>
              <a:rPr lang="en-US">
                <a:latin typeface="Arial" pitchFamily="-110" charset="0"/>
                <a:ea typeface="ＭＳ Ｐゴシック" pitchFamily="-110" charset="-128"/>
                <a:cs typeface="ＭＳ Ｐゴシック" pitchFamily="-110" charset="-128"/>
              </a:rPr>
              <a:t>L. Terrill</a:t>
            </a:r>
          </a:p>
        </p:txBody>
      </p:sp>
      <p:sp>
        <p:nvSpPr>
          <p:cNvPr id="163846" name="Header Placeholder 6"/>
          <p:cNvSpPr>
            <a:spLocks noGrp="1"/>
          </p:cNvSpPr>
          <p:nvPr>
            <p:ph type="hdr" sz="quarter"/>
          </p:nvPr>
        </p:nvSpPr>
        <p:spPr>
          <a:noFill/>
        </p:spPr>
        <p:txBody>
          <a:bodyPr/>
          <a:lstStyle/>
          <a:p>
            <a:r>
              <a:rPr lang="en-US">
                <a:latin typeface="Arial" pitchFamily="-110" charset="0"/>
                <a:ea typeface="ＭＳ Ｐゴシック" pitchFamily="-110" charset="-128"/>
                <a:cs typeface="ＭＳ Ｐゴシック" pitchFamily="-110" charset="-128"/>
              </a:rPr>
              <a:t>Curriculum Design</a:t>
            </a:r>
          </a:p>
        </p:txBody>
      </p:sp>
    </p:spTree>
    <p:extLst>
      <p:ext uri="{BB962C8B-B14F-4D97-AF65-F5344CB8AC3E}">
        <p14:creationId xmlns:p14="http://schemas.microsoft.com/office/powerpoint/2010/main" val="8465401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p:spPr>
        <p:txBody>
          <a:bodyPr/>
          <a:lstStyle/>
          <a:p>
            <a:fld id="{5587D4EB-6359-284A-9F08-1E4C37B1D771}" type="slidenum">
              <a:rPr lang="en-US">
                <a:latin typeface="Arial" pitchFamily="-101" charset="0"/>
                <a:ea typeface="ＭＳ Ｐゴシック" pitchFamily="-101" charset="-128"/>
                <a:cs typeface="ＭＳ Ｐゴシック" pitchFamily="-101" charset="-128"/>
              </a:rPr>
              <a:pPr/>
              <a:t>21</a:t>
            </a:fld>
            <a:endParaRPr lang="en-US">
              <a:latin typeface="Arial" pitchFamily="-101" charset="0"/>
              <a:ea typeface="ＭＳ Ｐゴシック" pitchFamily="-101" charset="-128"/>
              <a:cs typeface="ＭＳ Ｐゴシック" pitchFamily="-101" charset="-128"/>
            </a:endParaRPr>
          </a:p>
        </p:txBody>
      </p:sp>
      <p:sp>
        <p:nvSpPr>
          <p:cNvPr id="319491" name="Rectangle 2"/>
          <p:cNvSpPr>
            <a:spLocks noGrp="1" noRot="1" noChangeAspect="1" noChangeArrowheads="1"/>
          </p:cNvSpPr>
          <p:nvPr>
            <p:ph type="sldImg"/>
          </p:nvPr>
        </p:nvSpPr>
        <p:spPr>
          <a:solidFill>
            <a:srgbClr val="FFFFFF"/>
          </a:solidFill>
          <a:ln/>
        </p:spPr>
      </p:sp>
      <p:sp>
        <p:nvSpPr>
          <p:cNvPr id="319492" name="Rectangle 3"/>
          <p:cNvSpPr>
            <a:spLocks noGrp="1" noChangeArrowheads="1"/>
          </p:cNvSpPr>
          <p:nvPr>
            <p:ph type="body" idx="1"/>
          </p:nvPr>
        </p:nvSpPr>
        <p:spPr>
          <a:xfrm>
            <a:off x="685800" y="4267200"/>
            <a:ext cx="5486400" cy="4114800"/>
          </a:xfrm>
          <a:noFill/>
          <a:ln/>
        </p:spPr>
        <p:txBody>
          <a:bodyPr/>
          <a:lstStyle/>
          <a:p>
            <a:pPr marL="39688">
              <a:spcBef>
                <a:spcPts val="413"/>
              </a:spcBef>
            </a:pPr>
            <a:endParaRPr lang="en-US">
              <a:solidFill>
                <a:srgbClr val="000000"/>
              </a:solidFill>
              <a:latin typeface="Arial" pitchFamily="-101" charset="0"/>
              <a:ea typeface="Arial" pitchFamily="-101" charset="0"/>
              <a:cs typeface="Arial" pitchFamily="-101" charset="0"/>
              <a:sym typeface="Arial" pitchFamily="-101" charset="0"/>
            </a:endParaRPr>
          </a:p>
        </p:txBody>
      </p:sp>
    </p:spTree>
    <p:extLst>
      <p:ext uri="{BB962C8B-B14F-4D97-AF65-F5344CB8AC3E}">
        <p14:creationId xmlns:p14="http://schemas.microsoft.com/office/powerpoint/2010/main" val="1035866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p:cNvSpPr>
          <p:nvPr>
            <p:ph type="sldImg"/>
          </p:nvPr>
        </p:nvSpPr>
        <p:spPr>
          <a:ln/>
        </p:spPr>
      </p:sp>
      <p:sp>
        <p:nvSpPr>
          <p:cNvPr id="200707" name="Notes Placeholder 2"/>
          <p:cNvSpPr>
            <a:spLocks noGrp="1"/>
          </p:cNvSpPr>
          <p:nvPr>
            <p:ph type="body" idx="1"/>
          </p:nvPr>
        </p:nvSpPr>
        <p:spPr>
          <a:noFill/>
          <a:ln/>
        </p:spPr>
        <p:txBody>
          <a:bodyPr/>
          <a:lstStyle/>
          <a:p>
            <a:endParaRPr lang="en-US">
              <a:latin typeface="Arial" pitchFamily="-105" charset="0"/>
              <a:ea typeface="ＭＳ Ｐゴシック" pitchFamily="-105" charset="-128"/>
              <a:cs typeface="ＭＳ Ｐゴシック" pitchFamily="-105" charset="-128"/>
            </a:endParaRPr>
          </a:p>
        </p:txBody>
      </p:sp>
      <p:sp>
        <p:nvSpPr>
          <p:cNvPr id="200708" name="Slide Number Placeholder 3"/>
          <p:cNvSpPr>
            <a:spLocks noGrp="1"/>
          </p:cNvSpPr>
          <p:nvPr>
            <p:ph type="sldNum" sz="quarter" idx="5"/>
          </p:nvPr>
        </p:nvSpPr>
        <p:spPr>
          <a:noFill/>
        </p:spPr>
        <p:txBody>
          <a:bodyPr/>
          <a:lstStyle/>
          <a:p>
            <a:fld id="{24D9D6F8-CADB-1F44-BC58-2D3B6A81039E}" type="slidenum">
              <a:rPr lang="en-US" smtClean="0">
                <a:latin typeface="Arial" pitchFamily="-105" charset="0"/>
                <a:ea typeface="ＭＳ Ｐゴシック" pitchFamily="-105" charset="-128"/>
                <a:cs typeface="ＭＳ Ｐゴシック" pitchFamily="-105" charset="-128"/>
              </a:rPr>
              <a:pPr/>
              <a:t>22</a:t>
            </a:fld>
            <a:endParaRPr lang="en-US" smtClean="0">
              <a:latin typeface="Arial" pitchFamily="-105"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03875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smtClean="0"/>
              <a:t>Laura Terrill</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smtClean="0"/>
              <a:t>Laura Terrill</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smtClean="0"/>
              <a:t>Laura Terrill</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image" Target="../media/image7.jpeg"/><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jpeg"/><Relationship Id="rId6" Type="http://schemas.openxmlformats.org/officeDocument/2006/relationships/image" Target="../media/image16.jpeg"/><Relationship Id="rId7" Type="http://schemas.openxmlformats.org/officeDocument/2006/relationships/image" Target="../media/image17.jpeg"/><Relationship Id="rId8" Type="http://schemas.openxmlformats.org/officeDocument/2006/relationships/image" Target="../media/image18.jpeg"/><Relationship Id="rId9"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jpeg"/><Relationship Id="rId5" Type="http://schemas.openxmlformats.org/officeDocument/2006/relationships/image" Target="../media/image23.jpe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image" Target="../media/image2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26.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5" Type="http://schemas.openxmlformats.org/officeDocument/2006/relationships/image" Target="../media/image31.jpeg"/><Relationship Id="rId6" Type="http://schemas.openxmlformats.org/officeDocument/2006/relationships/image" Target="../media/image32.jpeg"/><Relationship Id="rId1" Type="http://schemas.openxmlformats.org/officeDocument/2006/relationships/slideLayout" Target="../slideLayouts/slideLayout6.xml"/><Relationship Id="rId2" Type="http://schemas.openxmlformats.org/officeDocument/2006/relationships/image" Target="../media/image28.jpe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9.jpeg"/><Relationship Id="rId5" Type="http://schemas.openxmlformats.org/officeDocument/2006/relationships/image" Target="../media/image3.jpeg"/><Relationship Id="rId6" Type="http://schemas.openxmlformats.org/officeDocument/2006/relationships/image" Target="../media/image4.jpeg"/><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5.jpeg"/><Relationship Id="rId5" Type="http://schemas.openxmlformats.org/officeDocument/2006/relationships/image" Target="../media/image36.jpeg"/><Relationship Id="rId1" Type="http://schemas.openxmlformats.org/officeDocument/2006/relationships/slideLayout" Target="../slideLayouts/slideLayout2.xml"/><Relationship Id="rId2" Type="http://schemas.openxmlformats.org/officeDocument/2006/relationships/image" Target="../media/image3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7" Type="http://schemas.openxmlformats.org/officeDocument/2006/relationships/image" Target="../media/image42.jpe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43.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45.jpeg"/></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image" Target="../media/image2.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7.jpeg"/><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6" Type="http://schemas.openxmlformats.org/officeDocument/2006/relationships/image" Target="../media/image6.jpeg"/><Relationship Id="rId7" Type="http://schemas.openxmlformats.org/officeDocument/2006/relationships/image" Target="../media/image7.jpeg"/><Relationship Id="rId1" Type="http://schemas.openxmlformats.org/officeDocument/2006/relationships/slideLayout" Target="../slideLayouts/slideLayout6.xml"/><Relationship Id="rId2" Type="http://schemas.openxmlformats.org/officeDocument/2006/relationships/image" Target="../media/image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489416" y="304800"/>
            <a:ext cx="8229600" cy="1143000"/>
          </a:xfrm>
        </p:spPr>
        <p:txBody>
          <a:bodyPr>
            <a:normAutofit/>
          </a:bodyPr>
          <a:lstStyle/>
          <a:p>
            <a:r>
              <a:rPr lang="en-US" sz="3200">
                <a:solidFill>
                  <a:schemeClr val="tx1"/>
                </a:solidFill>
                <a:ea typeface="ＭＳ Ｐゴシック" pitchFamily="-101" charset="-128"/>
                <a:cs typeface="ＭＳ Ｐゴシック" pitchFamily="-101" charset="-128"/>
              </a:rPr>
              <a:t>Discuss your vacation plans with your partner.</a:t>
            </a:r>
          </a:p>
        </p:txBody>
      </p:sp>
      <p:sp>
        <p:nvSpPr>
          <p:cNvPr id="10" name="Footer Placeholder 9"/>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1</a:t>
            </a:fld>
            <a:endParaRPr lang="en-US"/>
          </a:p>
        </p:txBody>
      </p:sp>
    </p:spTree>
    <p:extLst>
      <p:ext uri="{BB962C8B-B14F-4D97-AF65-F5344CB8AC3E}">
        <p14:creationId xmlns:p14="http://schemas.microsoft.com/office/powerpoint/2010/main" val="18447982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590550" y="190499"/>
            <a:ext cx="7886700" cy="1325563"/>
          </a:xfrm>
        </p:spPr>
        <p:txBody>
          <a:bodyPr>
            <a:normAutofit/>
          </a:bodyPr>
          <a:lstStyle/>
          <a:p>
            <a:pPr eaLnBrk="1" hangingPunct="1"/>
            <a:r>
              <a:rPr lang="en-US" dirty="0">
                <a:solidFill>
                  <a:schemeClr val="accent6"/>
                </a:solidFill>
                <a:ea typeface="ＭＳ Ｐゴシック" pitchFamily="-65" charset="-128"/>
                <a:cs typeface="ＭＳ Ｐゴシック" pitchFamily="-65" charset="-128"/>
              </a:rPr>
              <a:t>Maintain the Conversation</a:t>
            </a:r>
          </a:p>
        </p:txBody>
      </p:sp>
      <p:sp>
        <p:nvSpPr>
          <p:cNvPr id="90115" name="Rectangle 3"/>
          <p:cNvSpPr>
            <a:spLocks noGrp="1" noChangeArrowheads="1"/>
          </p:cNvSpPr>
          <p:nvPr>
            <p:ph idx="1"/>
          </p:nvPr>
        </p:nvSpPr>
        <p:spPr>
          <a:xfrm>
            <a:off x="616850" y="1166325"/>
            <a:ext cx="7675350" cy="4351338"/>
          </a:xfrm>
        </p:spPr>
        <p:txBody>
          <a:bodyPr>
            <a:normAutofit/>
          </a:bodyPr>
          <a:lstStyle/>
          <a:p>
            <a:pPr marL="0" indent="0" eaLnBrk="1" hangingPunct="1">
              <a:lnSpc>
                <a:spcPct val="90000"/>
              </a:lnSpc>
              <a:buFontTx/>
              <a:buNone/>
            </a:pPr>
            <a:r>
              <a:rPr lang="en-US" sz="2000">
                <a:solidFill>
                  <a:schemeClr val="tx1">
                    <a:lumMod val="95000"/>
                  </a:schemeClr>
                </a:solidFill>
                <a:ea typeface="ＭＳ Ｐゴシック" pitchFamily="-65" charset="-128"/>
                <a:cs typeface="ＭＳ Ｐゴシック" pitchFamily="-65" charset="-128"/>
              </a:rPr>
              <a:t>Students try to keep the conversation going on a single topic by asking questions and commenting on their partner’s responses. Each student has an envelope of questions or images related to the topic to pull out when they get stuck. At the end of the time limit, students want to be the partner who pulled out the fewest questions, signaling the partner who best sustained the conversation.</a:t>
            </a:r>
          </a:p>
          <a:p>
            <a:pPr lvl="1" eaLnBrk="1" hangingPunct="1">
              <a:lnSpc>
                <a:spcPct val="90000"/>
              </a:lnSpc>
              <a:buFont typeface="Georgia" pitchFamily="-65" charset="0"/>
              <a:buNone/>
            </a:pPr>
            <a:endParaRPr lang="en-US" sz="2000">
              <a:solidFill>
                <a:schemeClr val="tx1">
                  <a:lumMod val="95000"/>
                </a:schemeClr>
              </a:solidFill>
            </a:endParaRPr>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10</a:t>
            </a:fld>
            <a:endParaRPr lang="en-US" dirty="0"/>
          </a:p>
        </p:txBody>
      </p:sp>
      <p:grpSp>
        <p:nvGrpSpPr>
          <p:cNvPr id="8" name="Group 7"/>
          <p:cNvGrpSpPr>
            <a:grpSpLocks noChangeAspect="1"/>
          </p:cNvGrpSpPr>
          <p:nvPr/>
        </p:nvGrpSpPr>
        <p:grpSpPr>
          <a:xfrm>
            <a:off x="939331" y="2768426"/>
            <a:ext cx="7030387" cy="3770487"/>
            <a:chOff x="0" y="1676400"/>
            <a:chExt cx="8809038" cy="4724400"/>
          </a:xfrm>
        </p:grpSpPr>
        <p:pic>
          <p:nvPicPr>
            <p:cNvPr id="9" name="Picture 4" descr="Screen shot 2012-04-17 at 3.52.05 PM.png"/>
            <p:cNvPicPr>
              <a:picLocks noChangeAspect="1"/>
            </p:cNvPicPr>
            <p:nvPr/>
          </p:nvPicPr>
          <p:blipFill>
            <a:blip r:embed="rId3"/>
            <a:srcRect/>
            <a:stretch>
              <a:fillRect/>
            </a:stretch>
          </p:blipFill>
          <p:spPr bwMode="auto">
            <a:xfrm>
              <a:off x="1090635" y="1981200"/>
              <a:ext cx="6910365" cy="4096512"/>
            </a:xfrm>
            <a:prstGeom prst="rect">
              <a:avLst/>
            </a:prstGeom>
            <a:noFill/>
            <a:ln w="9525">
              <a:noFill/>
              <a:miter lim="800000"/>
              <a:headEnd/>
              <a:tailEnd/>
            </a:ln>
          </p:spPr>
        </p:pic>
        <p:pic>
          <p:nvPicPr>
            <p:cNvPr id="10" name="Picture 9" descr="fsbdev3_042374.gif"/>
            <p:cNvPicPr>
              <a:picLocks noChangeAspect="1"/>
            </p:cNvPicPr>
            <p:nvPr/>
          </p:nvPicPr>
          <p:blipFill>
            <a:blip r:embed="rId4"/>
            <a:srcRect/>
            <a:stretch>
              <a:fillRect/>
            </a:stretch>
          </p:blipFill>
          <p:spPr bwMode="auto">
            <a:xfrm>
              <a:off x="0" y="1676400"/>
              <a:ext cx="2566988" cy="2743200"/>
            </a:xfrm>
            <a:prstGeom prst="rect">
              <a:avLst/>
            </a:prstGeom>
            <a:noFill/>
            <a:ln w="9525">
              <a:noFill/>
              <a:miter lim="800000"/>
              <a:headEnd/>
              <a:tailEnd/>
            </a:ln>
          </p:spPr>
        </p:pic>
        <p:pic>
          <p:nvPicPr>
            <p:cNvPr id="11" name="Picture 11" descr="IMG_0424.JPG"/>
            <p:cNvPicPr>
              <a:picLocks noChangeAspect="1"/>
            </p:cNvPicPr>
            <p:nvPr/>
          </p:nvPicPr>
          <p:blipFill>
            <a:blip r:embed="rId5"/>
            <a:srcRect/>
            <a:stretch>
              <a:fillRect/>
            </a:stretch>
          </p:blipFill>
          <p:spPr bwMode="auto">
            <a:xfrm>
              <a:off x="6705600" y="1752600"/>
              <a:ext cx="2103438" cy="2103438"/>
            </a:xfrm>
            <a:prstGeom prst="rect">
              <a:avLst/>
            </a:prstGeom>
            <a:noFill/>
            <a:ln w="9525">
              <a:noFill/>
              <a:miter lim="800000"/>
              <a:headEnd/>
              <a:tailEnd/>
            </a:ln>
          </p:spPr>
        </p:pic>
        <p:pic>
          <p:nvPicPr>
            <p:cNvPr id="12" name="Picture 12" descr="IMG_0943.JPG"/>
            <p:cNvPicPr>
              <a:picLocks noChangeAspect="1"/>
            </p:cNvPicPr>
            <p:nvPr/>
          </p:nvPicPr>
          <p:blipFill>
            <a:blip r:embed="rId6"/>
            <a:srcRect/>
            <a:stretch>
              <a:fillRect/>
            </a:stretch>
          </p:blipFill>
          <p:spPr bwMode="auto">
            <a:xfrm>
              <a:off x="7239000" y="4191000"/>
              <a:ext cx="1473200" cy="2103438"/>
            </a:xfrm>
            <a:prstGeom prst="rect">
              <a:avLst/>
            </a:prstGeom>
            <a:noFill/>
            <a:ln w="9525">
              <a:noFill/>
              <a:miter lim="800000"/>
              <a:headEnd/>
              <a:tailEnd/>
            </a:ln>
          </p:spPr>
        </p:pic>
        <p:pic>
          <p:nvPicPr>
            <p:cNvPr id="13" name="Picture 14" descr="IMG_3175.JPG"/>
            <p:cNvPicPr>
              <a:picLocks noChangeAspect="1"/>
            </p:cNvPicPr>
            <p:nvPr/>
          </p:nvPicPr>
          <p:blipFill>
            <a:blip r:embed="rId7"/>
            <a:srcRect/>
            <a:stretch>
              <a:fillRect/>
            </a:stretch>
          </p:blipFill>
          <p:spPr bwMode="auto">
            <a:xfrm>
              <a:off x="304800" y="4419600"/>
              <a:ext cx="2560638" cy="1920875"/>
            </a:xfrm>
            <a:prstGeom prst="rect">
              <a:avLst/>
            </a:prstGeom>
            <a:noFill/>
            <a:ln w="9525">
              <a:noFill/>
              <a:miter lim="800000"/>
              <a:headEnd/>
              <a:tailEnd/>
            </a:ln>
          </p:spPr>
        </p:pic>
        <p:pic>
          <p:nvPicPr>
            <p:cNvPr id="14" name="Picture 16" descr="IMG_3319.JPG"/>
            <p:cNvPicPr>
              <a:picLocks noChangeAspect="1"/>
            </p:cNvPicPr>
            <p:nvPr/>
          </p:nvPicPr>
          <p:blipFill>
            <a:blip r:embed="rId8"/>
            <a:srcRect/>
            <a:stretch>
              <a:fillRect/>
            </a:stretch>
          </p:blipFill>
          <p:spPr bwMode="auto">
            <a:xfrm>
              <a:off x="3962400" y="4572000"/>
              <a:ext cx="2438400" cy="1828800"/>
            </a:xfrm>
            <a:prstGeom prst="rect">
              <a:avLst/>
            </a:prstGeom>
            <a:noFill/>
            <a:ln w="9525">
              <a:noFill/>
              <a:miter lim="800000"/>
              <a:headEnd/>
              <a:tailEnd/>
            </a:ln>
          </p:spPr>
        </p:pic>
        <p:pic>
          <p:nvPicPr>
            <p:cNvPr id="15" name="Picture 17" descr="IMG_0619.JPG"/>
            <p:cNvPicPr>
              <a:picLocks noChangeAspect="1"/>
            </p:cNvPicPr>
            <p:nvPr/>
          </p:nvPicPr>
          <p:blipFill>
            <a:blip r:embed="rId9"/>
            <a:srcRect/>
            <a:stretch>
              <a:fillRect/>
            </a:stretch>
          </p:blipFill>
          <p:spPr bwMode="auto">
            <a:xfrm>
              <a:off x="3657600" y="2514600"/>
              <a:ext cx="2438400" cy="18288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628650" y="47626"/>
            <a:ext cx="7886700" cy="1325563"/>
          </a:xfrm>
        </p:spPr>
        <p:txBody>
          <a:bodyPr>
            <a:normAutofit/>
          </a:bodyPr>
          <a:lstStyle/>
          <a:p>
            <a:pPr eaLnBrk="1" hangingPunct="1"/>
            <a:r>
              <a:rPr lang="en-US" sz="3600">
                <a:solidFill>
                  <a:schemeClr val="tx1"/>
                </a:solidFill>
                <a:ea typeface="ＭＳ Ｐゴシック" pitchFamily="-65" charset="-128"/>
                <a:cs typeface="ＭＳ Ｐゴシック" pitchFamily="-65" charset="-128"/>
              </a:rPr>
              <a:t>Talking about realia…. </a:t>
            </a:r>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11</a:t>
            </a:fld>
            <a:endParaRPr lang="en-US" dirty="0"/>
          </a:p>
        </p:txBody>
      </p:sp>
      <p:sp>
        <p:nvSpPr>
          <p:cNvPr id="94211" name="Text Box 4"/>
          <p:cNvSpPr txBox="1">
            <a:spLocks noChangeArrowheads="1"/>
          </p:cNvSpPr>
          <p:nvPr/>
        </p:nvSpPr>
        <p:spPr bwMode="auto">
          <a:xfrm>
            <a:off x="628650" y="933363"/>
            <a:ext cx="9144000" cy="1569660"/>
          </a:xfrm>
          <a:prstGeom prst="rect">
            <a:avLst/>
          </a:prstGeom>
          <a:noFill/>
          <a:ln w="9525">
            <a:noFill/>
            <a:miter lim="800000"/>
            <a:headEnd/>
            <a:tailEnd/>
          </a:ln>
        </p:spPr>
        <p:txBody>
          <a:bodyPr wrap="square">
            <a:prstTxWarp prst="textNoShape">
              <a:avLst/>
            </a:prstTxWarp>
            <a:spAutoFit/>
          </a:bodyPr>
          <a:lstStyle/>
          <a:p>
            <a:r>
              <a:rPr lang="en-US" sz="2400" dirty="0">
                <a:solidFill>
                  <a:schemeClr val="tx1">
                    <a:lumMod val="95000"/>
                  </a:schemeClr>
                </a:solidFill>
                <a:ea typeface="Cambria" pitchFamily="-65" charset="0"/>
                <a:cs typeface="Cambria" pitchFamily="-65" charset="0"/>
              </a:rPr>
              <a:t>Pair students. Give them a time limit and tell them to create a conversation that incorporates the information found in the document/visual. Tell them to start over if they run out of </a:t>
            </a:r>
            <a:endParaRPr lang="en-US" sz="2400" dirty="0" smtClean="0">
              <a:solidFill>
                <a:schemeClr val="tx1">
                  <a:lumMod val="95000"/>
                </a:schemeClr>
              </a:solidFill>
              <a:ea typeface="Cambria" pitchFamily="-65" charset="0"/>
              <a:cs typeface="Cambria" pitchFamily="-65" charset="0"/>
            </a:endParaRPr>
          </a:p>
          <a:p>
            <a:r>
              <a:rPr lang="en-US" sz="2400" dirty="0" smtClean="0">
                <a:solidFill>
                  <a:schemeClr val="tx1">
                    <a:lumMod val="95000"/>
                  </a:schemeClr>
                </a:solidFill>
                <a:ea typeface="Cambria" pitchFamily="-65" charset="0"/>
                <a:cs typeface="Cambria" pitchFamily="-65" charset="0"/>
              </a:rPr>
              <a:t>things </a:t>
            </a:r>
            <a:r>
              <a:rPr lang="en-US" sz="2400" dirty="0">
                <a:solidFill>
                  <a:schemeClr val="tx1">
                    <a:lumMod val="95000"/>
                  </a:schemeClr>
                </a:solidFill>
                <a:ea typeface="Cambria" pitchFamily="-65" charset="0"/>
                <a:cs typeface="Cambria" pitchFamily="-65" charset="0"/>
              </a:rPr>
              <a:t>to say. </a:t>
            </a:r>
          </a:p>
        </p:txBody>
      </p:sp>
      <p:pic>
        <p:nvPicPr>
          <p:cNvPr id="94212" name="Picture 5" descr="IMG_2696.JPG"/>
          <p:cNvPicPr>
            <a:picLocks noChangeAspect="1"/>
          </p:cNvPicPr>
          <p:nvPr/>
        </p:nvPicPr>
        <p:blipFill>
          <a:blip r:embed="rId3"/>
          <a:srcRect/>
          <a:stretch>
            <a:fillRect/>
          </a:stretch>
        </p:blipFill>
        <p:spPr bwMode="auto">
          <a:xfrm>
            <a:off x="1889522" y="2698116"/>
            <a:ext cx="5364955" cy="40233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a:spLocks noGrp="1" noChangeArrowheads="1"/>
          </p:cNvSpPr>
          <p:nvPr>
            <p:ph type="title" idx="4294967295"/>
          </p:nvPr>
        </p:nvSpPr>
        <p:spPr>
          <a:xfrm>
            <a:off x="436563" y="1111250"/>
            <a:ext cx="8229600" cy="1069975"/>
          </a:xfrm>
        </p:spPr>
        <p:txBody>
          <a:bodyPr>
            <a:noAutofit/>
          </a:bodyPr>
          <a:lstStyle/>
          <a:p>
            <a:pPr algn="ctr" eaLnBrk="1" hangingPunct="1"/>
            <a:r>
              <a:rPr lang="en-US" sz="2400">
                <a:solidFill>
                  <a:schemeClr val="tx1">
                    <a:lumMod val="95000"/>
                  </a:schemeClr>
                </a:solidFill>
                <a:ea typeface="ＭＳ Ｐゴシック" pitchFamily="-65" charset="-128"/>
                <a:cs typeface="ＭＳ Ｐゴシック" pitchFamily="-65" charset="-128"/>
              </a:rPr>
              <a:t>Where would you rather live and why?</a:t>
            </a:r>
            <a:br>
              <a:rPr lang="en-US" sz="2400">
                <a:solidFill>
                  <a:schemeClr val="tx1">
                    <a:lumMod val="95000"/>
                  </a:schemeClr>
                </a:solidFill>
                <a:ea typeface="ＭＳ Ｐゴシック" pitchFamily="-65" charset="-128"/>
                <a:cs typeface="ＭＳ Ｐゴシック" pitchFamily="-65" charset="-128"/>
              </a:rPr>
            </a:br>
            <a:r>
              <a:rPr lang="en-US" sz="2400">
                <a:solidFill>
                  <a:schemeClr val="tx1">
                    <a:lumMod val="95000"/>
                  </a:schemeClr>
                </a:solidFill>
                <a:ea typeface="ＭＳ Ｐゴシック" pitchFamily="-65" charset="-128"/>
                <a:cs typeface="ＭＳ Ｐゴシック" pitchFamily="-65" charset="-128"/>
              </a:rPr>
              <a:t>What might cause you to change your mind and why? </a:t>
            </a:r>
            <a:br>
              <a:rPr lang="en-US" sz="2400">
                <a:solidFill>
                  <a:schemeClr val="tx1">
                    <a:lumMod val="95000"/>
                  </a:schemeClr>
                </a:solidFill>
                <a:ea typeface="ＭＳ Ｐゴシック" pitchFamily="-65" charset="-128"/>
                <a:cs typeface="ＭＳ Ｐゴシック" pitchFamily="-65" charset="-128"/>
              </a:rPr>
            </a:br>
            <a:endParaRPr lang="en-US" sz="2400">
              <a:solidFill>
                <a:schemeClr val="tx1">
                  <a:lumMod val="95000"/>
                </a:schemeClr>
              </a:solidFill>
              <a:ea typeface="ＭＳ Ｐゴシック" pitchFamily="-65" charset="-128"/>
              <a:cs typeface="ＭＳ Ｐゴシック" pitchFamily="-65" charset="-128"/>
            </a:endParaRPr>
          </a:p>
        </p:txBody>
      </p:sp>
      <p:sp>
        <p:nvSpPr>
          <p:cNvPr id="96259" name="Rectangle 4"/>
          <p:cNvSpPr>
            <a:spLocks noChangeArrowheads="1"/>
          </p:cNvSpPr>
          <p:nvPr/>
        </p:nvSpPr>
        <p:spPr bwMode="auto">
          <a:xfrm>
            <a:off x="436563" y="309015"/>
            <a:ext cx="5438817" cy="769441"/>
          </a:xfrm>
          <a:prstGeom prst="rect">
            <a:avLst/>
          </a:prstGeom>
          <a:noFill/>
          <a:ln w="9525">
            <a:noFill/>
            <a:miter lim="800000"/>
            <a:headEnd/>
            <a:tailEnd/>
          </a:ln>
        </p:spPr>
        <p:txBody>
          <a:bodyPr wrap="square">
            <a:prstTxWarp prst="textNoShape">
              <a:avLst/>
            </a:prstTxWarp>
            <a:spAutoFit/>
          </a:bodyPr>
          <a:lstStyle/>
          <a:p>
            <a:r>
              <a:rPr lang="en-US" sz="4400"/>
              <a:t>Structured Debate</a:t>
            </a:r>
          </a:p>
        </p:txBody>
      </p:sp>
      <p:sp>
        <p:nvSpPr>
          <p:cNvPr id="8" name="Rectangle 3"/>
          <p:cNvSpPr txBox="1">
            <a:spLocks noChangeArrowheads="1"/>
          </p:cNvSpPr>
          <p:nvPr/>
        </p:nvSpPr>
        <p:spPr>
          <a:xfrm>
            <a:off x="762000" y="5105400"/>
            <a:ext cx="7772400" cy="838200"/>
          </a:xfrm>
          <a:prstGeom prst="rect">
            <a:avLst/>
          </a:prstGeom>
        </p:spPr>
        <p:txBody>
          <a:bodyPr anchor="ctr"/>
          <a:lstStyle/>
          <a:p>
            <a:pPr algn="ctr" eaLnBrk="1" fontAlgn="auto" hangingPunct="1">
              <a:spcAft>
                <a:spcPts val="0"/>
              </a:spcAft>
              <a:defRPr/>
            </a:pPr>
            <a:endParaRPr lang="en-US">
              <a:solidFill>
                <a:srgbClr val="000000"/>
              </a:solidFill>
              <a:latin typeface="+mj-lt"/>
              <a:ea typeface="+mj-ea"/>
              <a:cs typeface="+mj-cs"/>
            </a:endParaRPr>
          </a:p>
        </p:txBody>
      </p:sp>
      <p:pic>
        <p:nvPicPr>
          <p:cNvPr id="96261" name="Picture 6" descr="gallery.jpg"/>
          <p:cNvPicPr>
            <a:picLocks noChangeAspect="1"/>
          </p:cNvPicPr>
          <p:nvPr/>
        </p:nvPicPr>
        <p:blipFill>
          <a:blip r:embed="rId3"/>
          <a:srcRect/>
          <a:stretch>
            <a:fillRect/>
          </a:stretch>
        </p:blipFill>
        <p:spPr bwMode="auto">
          <a:xfrm>
            <a:off x="5249863" y="3963988"/>
            <a:ext cx="3284537" cy="2185987"/>
          </a:xfrm>
          <a:prstGeom prst="rect">
            <a:avLst/>
          </a:prstGeom>
          <a:noFill/>
          <a:ln w="9525">
            <a:noFill/>
            <a:miter lim="800000"/>
            <a:headEnd/>
            <a:tailEnd/>
          </a:ln>
        </p:spPr>
      </p:pic>
      <p:sp>
        <p:nvSpPr>
          <p:cNvPr id="96262" name="TextBox 8"/>
          <p:cNvSpPr txBox="1">
            <a:spLocks noChangeArrowheads="1"/>
          </p:cNvSpPr>
          <p:nvPr/>
        </p:nvSpPr>
        <p:spPr bwMode="auto">
          <a:xfrm>
            <a:off x="6194425" y="6319838"/>
            <a:ext cx="1501775" cy="461962"/>
          </a:xfrm>
          <a:prstGeom prst="rect">
            <a:avLst/>
          </a:prstGeom>
          <a:noFill/>
          <a:ln w="9525">
            <a:noFill/>
            <a:miter lim="800000"/>
            <a:headEnd/>
            <a:tailEnd/>
          </a:ln>
        </p:spPr>
        <p:txBody>
          <a:bodyPr wrap="none">
            <a:prstTxWarp prst="textNoShape">
              <a:avLst/>
            </a:prstTxWarp>
            <a:spAutoFit/>
          </a:bodyPr>
          <a:lstStyle/>
          <a:p>
            <a:r>
              <a:rPr lang="en-US"/>
              <a:t>Humacao</a:t>
            </a:r>
          </a:p>
        </p:txBody>
      </p:sp>
      <p:pic>
        <p:nvPicPr>
          <p:cNvPr id="96263" name="Picture 9" descr="getting_to_rincon_pr.JPG"/>
          <p:cNvPicPr>
            <a:picLocks noChangeAspect="1"/>
          </p:cNvPicPr>
          <p:nvPr/>
        </p:nvPicPr>
        <p:blipFill>
          <a:blip r:embed="rId4"/>
          <a:srcRect/>
          <a:stretch>
            <a:fillRect/>
          </a:stretch>
        </p:blipFill>
        <p:spPr bwMode="auto">
          <a:xfrm>
            <a:off x="2516188" y="1973263"/>
            <a:ext cx="4070350" cy="1536700"/>
          </a:xfrm>
          <a:prstGeom prst="rect">
            <a:avLst/>
          </a:prstGeom>
          <a:noFill/>
          <a:ln w="9525">
            <a:noFill/>
            <a:miter lim="800000"/>
            <a:headEnd/>
            <a:tailEnd/>
          </a:ln>
        </p:spPr>
      </p:pic>
      <p:pic>
        <p:nvPicPr>
          <p:cNvPr id="96264" name="Picture 10" descr="san Juan.jpg"/>
          <p:cNvPicPr>
            <a:picLocks noChangeAspect="1"/>
          </p:cNvPicPr>
          <p:nvPr/>
        </p:nvPicPr>
        <p:blipFill>
          <a:blip r:embed="rId5"/>
          <a:srcRect/>
          <a:stretch>
            <a:fillRect/>
          </a:stretch>
        </p:blipFill>
        <p:spPr bwMode="auto">
          <a:xfrm>
            <a:off x="436563" y="3681414"/>
            <a:ext cx="3741738" cy="2679700"/>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12</a:t>
            </a:fld>
            <a:endParaRPr lang="en-US" dirty="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Performance and Proficiency</a:t>
            </a:r>
          </a:p>
        </p:txBody>
      </p:sp>
      <p:sp>
        <p:nvSpPr>
          <p:cNvPr id="3" name="Footer Placeholder 2"/>
          <p:cNvSpPr>
            <a:spLocks noGrp="1"/>
          </p:cNvSpPr>
          <p:nvPr>
            <p:ph type="ftr" sz="quarter" idx="11"/>
          </p:nvPr>
        </p:nvSpPr>
        <p:spPr/>
        <p:txBody>
          <a:bodyPr/>
          <a:lstStyle/>
          <a:p>
            <a:r>
              <a:rPr lang="en-US"/>
              <a:t>Laura Terrill</a:t>
            </a:r>
          </a:p>
        </p:txBody>
      </p:sp>
      <p:pic>
        <p:nvPicPr>
          <p:cNvPr id="6" name="Picture 2" descr="http://www.actfl.org/sites/default/files/guidelines/ACTFL%20Inverted%20Pyramid%2020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019" y="1555252"/>
            <a:ext cx="3497539" cy="46633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5792" y="2726720"/>
            <a:ext cx="2453834" cy="600164"/>
          </a:xfrm>
          <a:prstGeom prst="rect">
            <a:avLst/>
          </a:prstGeom>
          <a:noFill/>
        </p:spPr>
        <p:txBody>
          <a:bodyPr wrap="square" rtlCol="0">
            <a:spAutoFit/>
          </a:bodyPr>
          <a:lstStyle/>
          <a:p>
            <a:r>
              <a:rPr lang="en-US" sz="3300" dirty="0"/>
              <a:t>Proficiency</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18948" r="4719" b="9352"/>
          <a:stretch/>
        </p:blipFill>
        <p:spPr>
          <a:xfrm>
            <a:off x="267324" y="3497242"/>
            <a:ext cx="2365611" cy="1704689"/>
          </a:xfrm>
          <a:prstGeom prst="rect">
            <a:avLst/>
          </a:prstGeom>
        </p:spPr>
      </p:pic>
      <p:sp>
        <p:nvSpPr>
          <p:cNvPr id="9" name="TextBox 8"/>
          <p:cNvSpPr txBox="1"/>
          <p:nvPr/>
        </p:nvSpPr>
        <p:spPr>
          <a:xfrm>
            <a:off x="6497943" y="2791298"/>
            <a:ext cx="2646057" cy="600164"/>
          </a:xfrm>
          <a:prstGeom prst="rect">
            <a:avLst/>
          </a:prstGeom>
          <a:noFill/>
        </p:spPr>
        <p:txBody>
          <a:bodyPr wrap="square" rtlCol="0">
            <a:spAutoFit/>
          </a:bodyPr>
          <a:lstStyle/>
          <a:p>
            <a:r>
              <a:rPr lang="en-US" sz="3300" dirty="0"/>
              <a:t>Performance</a:t>
            </a: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6267"/>
          <a:stretch/>
        </p:blipFill>
        <p:spPr>
          <a:xfrm>
            <a:off x="6587988" y="3497242"/>
            <a:ext cx="2372854" cy="1749668"/>
          </a:xfrm>
          <a:prstGeom prst="rect">
            <a:avLst/>
          </a:prstGeom>
        </p:spPr>
      </p:pic>
    </p:spTree>
    <p:extLst>
      <p:ext uri="{BB962C8B-B14F-4D97-AF65-F5344CB8AC3E}">
        <p14:creationId xmlns:p14="http://schemas.microsoft.com/office/powerpoint/2010/main" val="6953788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Performance</a:t>
            </a:r>
          </a:p>
        </p:txBody>
      </p:sp>
      <p:sp>
        <p:nvSpPr>
          <p:cNvPr id="15" name="Content Placeholder 14"/>
          <p:cNvSpPr>
            <a:spLocks noGrp="1"/>
          </p:cNvSpPr>
          <p:nvPr>
            <p:ph sz="quarter" idx="4"/>
          </p:nvPr>
        </p:nvSpPr>
        <p:spPr>
          <a:xfrm>
            <a:off x="4870509" y="1690688"/>
            <a:ext cx="3910634" cy="4506911"/>
          </a:xfrm>
        </p:spPr>
        <p:txBody>
          <a:bodyPr>
            <a:noAutofit/>
          </a:bodyPr>
          <a:lstStyle/>
          <a:p>
            <a:pPr marL="320040" lvl="0" indent="-320040" defTabSz="914400">
              <a:lnSpc>
                <a:spcPct val="100000"/>
              </a:lnSpc>
              <a:spcBef>
                <a:spcPts val="0"/>
              </a:spcBef>
              <a:buClr>
                <a:schemeClr val="accent2"/>
              </a:buClr>
              <a:buSzPct val="60000"/>
              <a:buFont typeface="Wingdings"/>
              <a:buChar char=""/>
              <a:defRPr/>
            </a:pPr>
            <a:r>
              <a:rPr lang="en-US" dirty="0">
                <a:solidFill>
                  <a:schemeClr val="tx1"/>
                </a:solidFill>
              </a:rPr>
              <a:t>Based on classroom instruction</a:t>
            </a:r>
          </a:p>
          <a:p>
            <a:pPr marL="320040" lvl="0" indent="-320040" defTabSz="914400">
              <a:lnSpc>
                <a:spcPct val="100000"/>
              </a:lnSpc>
              <a:spcBef>
                <a:spcPts val="0"/>
              </a:spcBef>
              <a:buClr>
                <a:schemeClr val="accent2"/>
              </a:buClr>
              <a:buSzPct val="60000"/>
              <a:buFont typeface="Wingdings"/>
              <a:buChar char=""/>
              <a:defRPr/>
            </a:pPr>
            <a:r>
              <a:rPr lang="en-US" dirty="0">
                <a:solidFill>
                  <a:schemeClr val="tx1"/>
                </a:solidFill>
              </a:rPr>
              <a:t>Practiced</a:t>
            </a:r>
          </a:p>
          <a:p>
            <a:pPr marL="320040" lvl="0" indent="-320040" defTabSz="914400">
              <a:lnSpc>
                <a:spcPct val="100000"/>
              </a:lnSpc>
              <a:spcBef>
                <a:spcPts val="0"/>
              </a:spcBef>
              <a:buClr>
                <a:schemeClr val="accent2"/>
              </a:buClr>
              <a:buSzPct val="60000"/>
              <a:buFont typeface="Wingdings"/>
              <a:buChar char=""/>
              <a:defRPr/>
            </a:pPr>
            <a:r>
              <a:rPr lang="en-US" dirty="0">
                <a:solidFill>
                  <a:schemeClr val="tx1"/>
                </a:solidFill>
              </a:rPr>
              <a:t>Familiar content and context</a:t>
            </a:r>
          </a:p>
          <a:p>
            <a:pPr marL="320040" lvl="0" indent="-320040" defTabSz="914400">
              <a:lnSpc>
                <a:spcPct val="100000"/>
              </a:lnSpc>
              <a:spcBef>
                <a:spcPts val="0"/>
              </a:spcBef>
              <a:buClr>
                <a:schemeClr val="accent2"/>
              </a:buClr>
              <a:buSzPct val="60000"/>
              <a:buFont typeface="Wingdings"/>
              <a:buChar char=""/>
              <a:defRPr/>
            </a:pPr>
            <a:r>
              <a:rPr lang="en-US" dirty="0">
                <a:solidFill>
                  <a:schemeClr val="tx1"/>
                </a:solidFill>
              </a:rPr>
              <a:t>Learners practice the functions and related structures, vocabulary through a variety of tasks to get ready for the final performance assessment tasks</a:t>
            </a:r>
          </a:p>
          <a:p>
            <a:endParaRPr lang="en-US"/>
          </a:p>
        </p:txBody>
      </p:sp>
      <p:sp>
        <p:nvSpPr>
          <p:cNvPr id="10" name="Footer Placeholder 9"/>
          <p:cNvSpPr>
            <a:spLocks noGrp="1"/>
          </p:cNvSpPr>
          <p:nvPr>
            <p:ph type="ftr" sz="quarter" idx="11"/>
          </p:nvPr>
        </p:nvSpPr>
        <p:spPr/>
        <p:txBody>
          <a:bodyPr/>
          <a:lstStyle/>
          <a:p>
            <a:r>
              <a:rPr lang="en-US"/>
              <a:t>Laura Terrill</a:t>
            </a:r>
          </a:p>
        </p:txBody>
      </p:sp>
      <p:pic>
        <p:nvPicPr>
          <p:cNvPr id="3" name="Picture 2"/>
          <p:cNvPicPr>
            <a:picLocks/>
          </p:cNvPicPr>
          <p:nvPr/>
        </p:nvPicPr>
        <p:blipFill rotWithShape="1">
          <a:blip r:embed="rId2">
            <a:extLst>
              <a:ext uri="{28A0092B-C50C-407E-A947-70E740481C1C}">
                <a14:useLocalDpi xmlns:a14="http://schemas.microsoft.com/office/drawing/2010/main" val="0"/>
              </a:ext>
            </a:extLst>
          </a:blip>
          <a:srcRect b="6267"/>
          <a:stretch/>
        </p:blipFill>
        <p:spPr>
          <a:xfrm>
            <a:off x="505345" y="2267806"/>
            <a:ext cx="3749040" cy="3505254"/>
          </a:xfrm>
          <a:prstGeom prst="rect">
            <a:avLst/>
          </a:prstGeom>
        </p:spPr>
      </p:pic>
    </p:spTree>
    <p:extLst>
      <p:ext uri="{BB962C8B-B14F-4D97-AF65-F5344CB8AC3E}">
        <p14:creationId xmlns:p14="http://schemas.microsoft.com/office/powerpoint/2010/main" val="10711044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628650" y="60330"/>
            <a:ext cx="7886700" cy="1325563"/>
          </a:xfrm>
        </p:spPr>
        <p:txBody>
          <a:bodyPr>
            <a:normAutofit/>
          </a:bodyPr>
          <a:lstStyle/>
          <a:p>
            <a:pPr eaLnBrk="1" hangingPunct="1"/>
            <a:r>
              <a:rPr lang="en-US" sz="3200" i="1">
                <a:solidFill>
                  <a:schemeClr val="tx1"/>
                </a:solidFill>
              </a:rPr>
              <a:t>NCSSFL-ACTFL Global Can-Do Benchmarks </a:t>
            </a:r>
            <a:endParaRPr lang="en-US" sz="3200">
              <a:solidFill>
                <a:schemeClr val="tx1"/>
              </a:solidFill>
            </a:endParaRPr>
          </a:p>
        </p:txBody>
      </p:sp>
      <p:sp>
        <p:nvSpPr>
          <p:cNvPr id="2" name="Content Placeholder 1"/>
          <p:cNvSpPr>
            <a:spLocks noGrp="1"/>
          </p:cNvSpPr>
          <p:nvPr>
            <p:ph idx="1"/>
          </p:nvPr>
        </p:nvSpPr>
        <p:spPr/>
        <p:txBody>
          <a:bodyPr/>
          <a:lstStyle/>
          <a:p>
            <a:endParaRPr lang="en-US"/>
          </a:p>
        </p:txBody>
      </p:sp>
      <p:sp>
        <p:nvSpPr>
          <p:cNvPr id="8" name="Footer Placeholder 7"/>
          <p:cNvSpPr>
            <a:spLocks noGrp="1"/>
          </p:cNvSpPr>
          <p:nvPr>
            <p:ph type="ftr" sz="quarter" idx="11"/>
          </p:nvPr>
        </p:nvSpPr>
        <p:spPr/>
        <p:txBody>
          <a:bodyPr/>
          <a:lstStyle/>
          <a:p>
            <a:r>
              <a:rPr lang="en-US"/>
              <a:t>Laura Terrill</a:t>
            </a:r>
          </a:p>
        </p:txBody>
      </p:sp>
      <p:pic>
        <p:nvPicPr>
          <p:cNvPr id="6" name="Picture 5" descr="Screen Shot 2015-05-20 at 11.02.30 PM.png"/>
          <p:cNvPicPr>
            <a:picLocks noChangeAspect="1"/>
          </p:cNvPicPr>
          <p:nvPr/>
        </p:nvPicPr>
        <p:blipFill>
          <a:blip r:embed="rId2"/>
          <a:stretch>
            <a:fillRect/>
          </a:stretch>
        </p:blipFill>
        <p:spPr>
          <a:xfrm>
            <a:off x="498666" y="1237828"/>
            <a:ext cx="8131568" cy="5266944"/>
          </a:xfrm>
          <a:prstGeom prst="rect">
            <a:avLst/>
          </a:prstGeom>
        </p:spPr>
      </p:pic>
    </p:spTree>
    <p:extLst>
      <p:ext uri="{BB962C8B-B14F-4D97-AF65-F5344CB8AC3E}">
        <p14:creationId xmlns:p14="http://schemas.microsoft.com/office/powerpoint/2010/main" val="18442930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628650" y="234498"/>
            <a:ext cx="7886700" cy="1325563"/>
          </a:xfrm>
        </p:spPr>
        <p:txBody>
          <a:bodyPr>
            <a:normAutofit/>
          </a:bodyPr>
          <a:lstStyle/>
          <a:p>
            <a:pPr eaLnBrk="1" hangingPunct="1"/>
            <a:r>
              <a:rPr lang="en-US" sz="3200" i="1">
                <a:solidFill>
                  <a:schemeClr val="tx1"/>
                </a:solidFill>
              </a:rPr>
              <a:t>NCSSFL-ACTFL Global Can-Do Benchmarks </a:t>
            </a:r>
            <a:br>
              <a:rPr lang="en-US" sz="3200" i="1">
                <a:solidFill>
                  <a:schemeClr val="tx1"/>
                </a:solidFill>
              </a:rPr>
            </a:br>
            <a:r>
              <a:rPr lang="en-US" sz="3200" i="1">
                <a:solidFill>
                  <a:schemeClr val="tx1"/>
                </a:solidFill>
              </a:rPr>
              <a:t>Interpersonal </a:t>
            </a:r>
            <a:endParaRPr lang="en-US" sz="3200">
              <a:solidFill>
                <a:schemeClr val="tx1"/>
              </a:solidFill>
            </a:endParaRPr>
          </a:p>
        </p:txBody>
      </p:sp>
      <p:sp>
        <p:nvSpPr>
          <p:cNvPr id="2" name="Content Placeholder 1"/>
          <p:cNvSpPr>
            <a:spLocks noGrp="1"/>
          </p:cNvSpPr>
          <p:nvPr>
            <p:ph idx="1"/>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graphicFrame>
        <p:nvGraphicFramePr>
          <p:cNvPr id="5" name="Table 4"/>
          <p:cNvGraphicFramePr>
            <a:graphicFrameLocks noGrp="1"/>
          </p:cNvGraphicFramePr>
          <p:nvPr>
            <p:extLst>
              <p:ext uri="{D42A27DB-BD31-4B8C-83A1-F6EECF244321}">
                <p14:modId xmlns:p14="http://schemas.microsoft.com/office/powerpoint/2010/main" val="1568332103"/>
              </p:ext>
            </p:extLst>
          </p:nvPr>
        </p:nvGraphicFramePr>
        <p:xfrm>
          <a:off x="304800" y="1435931"/>
          <a:ext cx="8458200" cy="4968240"/>
        </p:xfrm>
        <a:graphic>
          <a:graphicData uri="http://schemas.openxmlformats.org/drawingml/2006/table">
            <a:tbl>
              <a:tblPr firstRow="1" bandRow="1">
                <a:tableStyleId>{5C22544A-7EE6-4342-B048-85BDC9FD1C3A}</a:tableStyleId>
              </a:tblPr>
              <a:tblGrid>
                <a:gridCol w="1203381"/>
                <a:gridCol w="1186106"/>
                <a:gridCol w="1589152"/>
                <a:gridCol w="1324293"/>
                <a:gridCol w="1577634"/>
                <a:gridCol w="1577634"/>
              </a:tblGrid>
              <a:tr h="365760">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r>
              <a:tr h="4068445">
                <a:tc>
                  <a:txBody>
                    <a:bodyPr/>
                    <a:lstStyle/>
                    <a:p>
                      <a:pPr marL="0" marR="0" algn="l">
                        <a:spcBef>
                          <a:spcPts val="0"/>
                        </a:spcBef>
                        <a:spcAft>
                          <a:spcPts val="0"/>
                        </a:spcAft>
                      </a:pPr>
                      <a:r>
                        <a:rPr lang="en-US" sz="1400">
                          <a:latin typeface="+mn-lt"/>
                          <a:ea typeface="Cambria"/>
                          <a:cs typeface="Times New Roman"/>
                        </a:rPr>
                        <a:t>I can communicate on some</a:t>
                      </a:r>
                      <a:br>
                        <a:rPr lang="en-US" sz="1400">
                          <a:latin typeface="+mn-lt"/>
                          <a:ea typeface="Cambria"/>
                          <a:cs typeface="Times New Roman"/>
                        </a:rPr>
                      </a:br>
                      <a:r>
                        <a:rPr lang="en-US" sz="1400">
                          <a:latin typeface="+mn-lt"/>
                          <a:ea typeface="Cambria"/>
                          <a:cs typeface="Times New Roman"/>
                        </a:rPr>
                        <a:t>very familiar topics using single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on very familiar topics using a variety of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and exchange information about familiar topics using phrases and simple sentences, sometimes supported by memorized language. I can usually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a number of familiar topics using simple sentences. I can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familiar topics using sentences and series of sentences. I can handle short social interactions in everyday situations by asking and answering a variety of questions. I can usually say what I want to say about myself and my everyday life. </a:t>
                      </a:r>
                    </a:p>
                  </a:txBody>
                  <a:tcPr marL="51435" marR="51435" marT="0" marB="0"/>
                </a:tc>
                <a:tc>
                  <a:txBody>
                    <a:bodyPr/>
                    <a:lstStyle/>
                    <a:p>
                      <a:r>
                        <a:rPr kumimoji="0" lang="en-US" sz="1400" kern="1200">
                          <a:solidFill>
                            <a:schemeClr val="dk1"/>
                          </a:solidFill>
                          <a:latin typeface="+mn-lt"/>
                          <a:ea typeface="+mn-ea"/>
                          <a:cs typeface="+mn-cs"/>
                        </a:rPr>
                        <a:t>I can participate with ease and confidence in conversations on familiar topics. I can usually talk about events and experiences in various time frames. </a:t>
                      </a:r>
                      <a:endParaRPr lang="en-US" sz="1400"/>
                    </a:p>
                    <a:p>
                      <a:r>
                        <a:rPr kumimoji="0" lang="en-US" sz="1400" kern="1200">
                          <a:solidFill>
                            <a:schemeClr val="dk1"/>
                          </a:solidFill>
                          <a:latin typeface="+mn-lt"/>
                          <a:ea typeface="+mn-ea"/>
                          <a:cs typeface="+mn-cs"/>
                        </a:rPr>
                        <a:t>I can usually describe people, places, and things. I can handle social interactions in everyday situations, sometimes even when there is an unexpected complication. </a:t>
                      </a:r>
                      <a:endParaRPr lang="en-US" sz="1400">
                        <a:latin typeface="+mn-lt"/>
                        <a:ea typeface="Cambria"/>
                        <a:cs typeface="Times New Roman"/>
                      </a:endParaRPr>
                    </a:p>
                  </a:txBody>
                  <a:tcPr marL="51435" marR="51435" marT="0" marB="0"/>
                </a:tc>
              </a:tr>
            </a:tbl>
          </a:graphicData>
        </a:graphic>
      </p:graphicFrame>
    </p:spTree>
    <p:extLst>
      <p:ext uri="{BB962C8B-B14F-4D97-AF65-F5344CB8AC3E}">
        <p14:creationId xmlns:p14="http://schemas.microsoft.com/office/powerpoint/2010/main" val="25490199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4370" name="Rectangle 2"/>
          <p:cNvSpPr>
            <a:spLocks noGrp="1" noChangeArrowheads="1"/>
          </p:cNvSpPr>
          <p:nvPr>
            <p:ph type="title"/>
          </p:nvPr>
        </p:nvSpPr>
        <p:spPr>
          <a:xfrm>
            <a:off x="612648" y="25400"/>
            <a:ext cx="8153400" cy="990600"/>
          </a:xfrm>
        </p:spPr>
        <p:txBody>
          <a:bodyPr>
            <a:normAutofit/>
          </a:bodyPr>
          <a:lstStyle/>
          <a:p>
            <a:r>
              <a:rPr lang="en-US" sz="3600">
                <a:solidFill>
                  <a:schemeClr val="tx1"/>
                </a:solidFill>
              </a:rPr>
              <a:t>Performance Rubric – Interpersonal Task</a:t>
            </a:r>
          </a:p>
        </p:txBody>
      </p:sp>
      <p:graphicFrame>
        <p:nvGraphicFramePr>
          <p:cNvPr id="7" name="Content Placeholder 6"/>
          <p:cNvGraphicFramePr>
            <a:graphicFrameLocks noGrp="1"/>
          </p:cNvGraphicFramePr>
          <p:nvPr>
            <p:ph sz="quarter" idx="1"/>
            <p:extLst>
              <p:ext uri="{D42A27DB-BD31-4B8C-83A1-F6EECF244321}">
                <p14:modId xmlns:p14="http://schemas.microsoft.com/office/powerpoint/2010/main" val="2093579860"/>
              </p:ext>
            </p:extLst>
          </p:nvPr>
        </p:nvGraphicFramePr>
        <p:xfrm>
          <a:off x="177800" y="927100"/>
          <a:ext cx="8766175" cy="5555742"/>
        </p:xfrm>
        <a:graphic>
          <a:graphicData uri="http://schemas.openxmlformats.org/drawingml/2006/table">
            <a:tbl>
              <a:tblPr firstRow="1" bandRow="1">
                <a:tableStyleId>{5C22544A-7EE6-4342-B048-85BDC9FD1C3A}</a:tableStyleId>
              </a:tblPr>
              <a:tblGrid>
                <a:gridCol w="1753235"/>
                <a:gridCol w="1753235"/>
                <a:gridCol w="1753235"/>
                <a:gridCol w="1753235"/>
                <a:gridCol w="1753235"/>
              </a:tblGrid>
              <a:tr h="370840">
                <a:tc>
                  <a:txBody>
                    <a:bodyPr/>
                    <a:lstStyle/>
                    <a:p>
                      <a:pPr marL="0" marR="0">
                        <a:lnSpc>
                          <a:spcPct val="150000"/>
                        </a:lnSpc>
                        <a:spcBef>
                          <a:spcPts val="0"/>
                        </a:spcBef>
                        <a:spcAft>
                          <a:spcPts val="0"/>
                        </a:spcAft>
                      </a:pP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Strong </a:t>
                      </a:r>
                      <a:endParaRPr lang="en-US" sz="1400" dirty="0">
                        <a:solidFill>
                          <a:schemeClr val="bg1"/>
                        </a:solidFill>
                        <a:latin typeface="Times New Roman"/>
                        <a:ea typeface="Cambria"/>
                        <a:cs typeface="Times New Roman"/>
                      </a:endParaRPr>
                    </a:p>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Performance</a:t>
                      </a:r>
                      <a:endParaRPr lang="en-US" sz="1400" dirty="0">
                        <a:solidFill>
                          <a:schemeClr val="bg1"/>
                        </a:solidFill>
                        <a:latin typeface="Times New Roman"/>
                        <a:ea typeface="Cambria"/>
                        <a:cs typeface="Times New Roman"/>
                      </a:endParaRPr>
                    </a:p>
                    <a:p>
                      <a:pPr marL="0" marR="0">
                        <a:lnSpc>
                          <a:spcPct val="100000"/>
                        </a:lnSpc>
                        <a:spcBef>
                          <a:spcPts val="0"/>
                        </a:spcBef>
                        <a:spcAft>
                          <a:spcPts val="0"/>
                        </a:spcAft>
                      </a:pPr>
                      <a:r>
                        <a:rPr lang="en-US" sz="1400" b="1" dirty="0">
                          <a:solidFill>
                            <a:schemeClr val="bg1"/>
                          </a:solidFill>
                          <a:latin typeface="Times New Roman"/>
                          <a:ea typeface="Cambria"/>
                          <a:cs typeface="Times New Roman"/>
                        </a:rPr>
                        <a:t>   10      </a:t>
                      </a:r>
                      <a:r>
                        <a:rPr lang="en-US" sz="1400" b="1" baseline="0" dirty="0" smtClean="0">
                          <a:solidFill>
                            <a:schemeClr val="bg1"/>
                          </a:solidFill>
                          <a:latin typeface="Times New Roman"/>
                          <a:ea typeface="Cambria"/>
                          <a:cs typeface="Times New Roman"/>
                        </a:rPr>
                        <a:t>          </a:t>
                      </a:r>
                      <a:r>
                        <a:rPr lang="en-US" sz="1400" b="1" dirty="0" smtClean="0">
                          <a:solidFill>
                            <a:schemeClr val="bg1"/>
                          </a:solidFill>
                          <a:latin typeface="Times New Roman"/>
                          <a:ea typeface="Cambria"/>
                          <a:cs typeface="Times New Roman"/>
                        </a:rPr>
                        <a:t>      9</a:t>
                      </a:r>
                      <a:endParaRPr lang="en-US" sz="1400" dirty="0">
                        <a:solidFill>
                          <a:schemeClr val="bg1"/>
                        </a:solidFill>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Meets </a:t>
                      </a:r>
                      <a:endParaRPr lang="en-US" sz="1400" b="1" dirty="0" smtClean="0">
                        <a:solidFill>
                          <a:schemeClr val="bg1"/>
                        </a:solidFill>
                        <a:latin typeface="Times New Roman"/>
                        <a:ea typeface="Cambria"/>
                        <a:cs typeface="Times New Roman"/>
                      </a:endParaRPr>
                    </a:p>
                    <a:p>
                      <a:pPr marL="0" marR="0" algn="ctr">
                        <a:lnSpc>
                          <a:spcPct val="115000"/>
                        </a:lnSpc>
                        <a:spcBef>
                          <a:spcPts val="0"/>
                        </a:spcBef>
                        <a:spcAft>
                          <a:spcPts val="0"/>
                        </a:spcAft>
                      </a:pPr>
                      <a:r>
                        <a:rPr lang="en-US" sz="1400" b="1" dirty="0" smtClean="0">
                          <a:solidFill>
                            <a:schemeClr val="bg1"/>
                          </a:solidFill>
                          <a:latin typeface="Times New Roman"/>
                          <a:ea typeface="Cambria"/>
                          <a:cs typeface="Times New Roman"/>
                        </a:rPr>
                        <a:t>Expectations</a:t>
                      </a:r>
                      <a:endParaRPr lang="en-US" sz="1400" dirty="0">
                        <a:solidFill>
                          <a:schemeClr val="bg1"/>
                        </a:solidFill>
                        <a:latin typeface="Times New Roman"/>
                        <a:ea typeface="Cambria"/>
                        <a:cs typeface="Times New Roman"/>
                      </a:endParaRPr>
                    </a:p>
                    <a:p>
                      <a:pPr marL="0" marR="0" algn="ctr">
                        <a:lnSpc>
                          <a:spcPct val="100000"/>
                        </a:lnSpc>
                        <a:spcBef>
                          <a:spcPts val="0"/>
                        </a:spcBef>
                        <a:spcAft>
                          <a:spcPts val="0"/>
                        </a:spcAft>
                      </a:pPr>
                      <a:r>
                        <a:rPr lang="en-US" sz="1400" b="1" dirty="0">
                          <a:solidFill>
                            <a:schemeClr val="bg1"/>
                          </a:solidFill>
                          <a:latin typeface="Times New Roman"/>
                          <a:ea typeface="Cambria"/>
                          <a:cs typeface="Times New Roman"/>
                        </a:rPr>
                        <a:t>8</a:t>
                      </a:r>
                      <a:endParaRPr lang="en-US" sz="1400" dirty="0">
                        <a:solidFill>
                          <a:schemeClr val="bg1"/>
                        </a:solidFill>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Approaching </a:t>
                      </a:r>
                      <a:endParaRPr lang="en-US" sz="1400" b="1" dirty="0" smtClean="0">
                        <a:solidFill>
                          <a:schemeClr val="bg1"/>
                        </a:solidFill>
                        <a:latin typeface="Times New Roman"/>
                        <a:ea typeface="Cambria"/>
                        <a:cs typeface="Times New Roman"/>
                      </a:endParaRPr>
                    </a:p>
                    <a:p>
                      <a:pPr marL="0" marR="0" algn="ctr">
                        <a:lnSpc>
                          <a:spcPct val="115000"/>
                        </a:lnSpc>
                        <a:spcBef>
                          <a:spcPts val="0"/>
                        </a:spcBef>
                        <a:spcAft>
                          <a:spcPts val="0"/>
                        </a:spcAft>
                      </a:pPr>
                      <a:r>
                        <a:rPr lang="en-US" sz="1400" b="1" dirty="0" smtClean="0">
                          <a:solidFill>
                            <a:schemeClr val="bg1"/>
                          </a:solidFill>
                          <a:latin typeface="Times New Roman"/>
                          <a:ea typeface="Cambria"/>
                          <a:cs typeface="Times New Roman"/>
                        </a:rPr>
                        <a:t>Expectations</a:t>
                      </a:r>
                      <a:endParaRPr lang="en-US" sz="1400" dirty="0">
                        <a:solidFill>
                          <a:schemeClr val="bg1"/>
                        </a:solidFill>
                        <a:latin typeface="Times New Roman"/>
                        <a:ea typeface="Cambria"/>
                        <a:cs typeface="Times New Roman"/>
                      </a:endParaRPr>
                    </a:p>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7</a:t>
                      </a:r>
                      <a:endParaRPr lang="en-US" sz="1400" dirty="0">
                        <a:solidFill>
                          <a:schemeClr val="bg1"/>
                        </a:solidFill>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400" b="1" dirty="0" err="1">
                          <a:solidFill>
                            <a:schemeClr val="bg1"/>
                          </a:solidFill>
                          <a:latin typeface="Times New Roman"/>
                          <a:ea typeface="Cambria"/>
                          <a:cs typeface="Times New Roman"/>
                        </a:rPr>
                        <a:t>Strugging</a:t>
                      </a:r>
                      <a:endParaRPr lang="en-US" sz="1400" dirty="0">
                        <a:solidFill>
                          <a:schemeClr val="bg1"/>
                        </a:solidFill>
                        <a:latin typeface="Times New Roman"/>
                        <a:ea typeface="Cambria"/>
                        <a:cs typeface="Times New Roman"/>
                      </a:endParaRPr>
                    </a:p>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6  </a:t>
                      </a:r>
                      <a:endParaRPr lang="en-US" sz="1400" dirty="0">
                        <a:solidFill>
                          <a:schemeClr val="bg1"/>
                        </a:solidFill>
                        <a:latin typeface="Times New Roman"/>
                        <a:ea typeface="Cambria"/>
                        <a:cs typeface="Times New Roman"/>
                      </a:endParaRP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well am I understood?</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easily understood; errors in speaking are minor and do not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understood most of the time; may need to repeat or reword occasionally; errors in speaking do not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difficult to understand at times; may ask for help expressing ideas; some errors may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extremely difficult to understand; repeat frequently; errors interfere with communication.</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involved am I in the conversation?</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ask a variety of relevant questions to keep the conversation going; respond to questions and/or add follow-up comments; encourage others to participate.</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relevant questions to keep the conversation going; respond to questions and/or make a follow-up comment; equal participant in conversation.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a few relevant questions; give simple or minimal answers to questions.</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random questions that may or may not be on topic; minimal participation.</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easily do I deliver my thoughts?</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Cambria"/>
                          <a:ea typeface="Cambria"/>
                          <a:cs typeface="Times New Roman"/>
                        </a:rPr>
                        <a:t>conversation flows with few pauses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hesitations occur but seem natural; complete thoughts.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hesitations occur and are awkward; few or no incomplete thoughts.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speech is slow</a:t>
                      </a:r>
                      <a:r>
                        <a:rPr lang="en-US" sz="1100">
                          <a:latin typeface="Times New Roman"/>
                          <a:ea typeface="Cambria"/>
                          <a:cs typeface="Times New Roman"/>
                        </a:rPr>
                        <a:t> and halting</a:t>
                      </a:r>
                      <a:r>
                        <a:rPr lang="en-US" sz="1100">
                          <a:latin typeface="Cambria"/>
                          <a:ea typeface="Cambria"/>
                          <a:cs typeface="Times New Roman"/>
                        </a:rPr>
                        <a:t>; </a:t>
                      </a:r>
                      <a:r>
                        <a:rPr lang="en-US" sz="1100">
                          <a:latin typeface="Times New Roman"/>
                          <a:ea typeface="Cambria"/>
                          <a:cs typeface="Times New Roman"/>
                        </a:rPr>
                        <a:t>long pauses may occur; </a:t>
                      </a:r>
                      <a:r>
                        <a:rPr lang="en-US" sz="1100">
                          <a:latin typeface="Cambria"/>
                          <a:ea typeface="Cambria"/>
                          <a:cs typeface="Times New Roman"/>
                        </a:rPr>
                        <a:t>struggle to complete or do not complete thoughts.</a:t>
                      </a:r>
                      <a:endParaRPr lang="en-US" sz="1100">
                        <a:latin typeface="Times New Roman"/>
                        <a:ea typeface="Cambria"/>
                        <a:cs typeface="Times New Roman"/>
                      </a:endParaRP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do I demonstrate that I ca</a:t>
                      </a:r>
                      <a:r>
                        <a:rPr lang="en-US" sz="1100" b="1" u="none">
                          <a:latin typeface="Times New Roman"/>
                          <a:ea typeface="Cambria"/>
                          <a:cs typeface="Times New Roman"/>
                        </a:rPr>
                        <a:t>n</a:t>
                      </a:r>
                      <a:r>
                        <a:rPr lang="en-US" sz="1100" b="1">
                          <a:latin typeface="Times New Roman"/>
                          <a:ea typeface="Cambria"/>
                          <a:cs typeface="Times New Roman"/>
                        </a:rPr>
                        <a:t> correctly use the new vocabulary from the unit?</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many new words and personal vocabulary related to the unit; elaborates to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new words related to the unit to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a few of the new words related to the unit to partially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rely on simple and very familiar vocabulary to partially complete the task.</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What cultural knowledge and understandings do I share?</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add relevant information about the target culture; use cultural gestures and/or expressions appropriately.</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refer to relevant information about the target culture; may use cultural gestures and/or expressions appropriately.</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make limited or no references to the target culture; may use a cultural gesture or expression.</a:t>
                      </a:r>
                    </a:p>
                  </a:txBody>
                  <a:tcPr marL="68580" marR="68580" marT="0" marB="0"/>
                </a:tc>
                <a:tc>
                  <a:txBody>
                    <a:bodyPr/>
                    <a:lstStyle/>
                    <a:p>
                      <a:pPr marL="0" marR="0" algn="l">
                        <a:lnSpc>
                          <a:spcPct val="115000"/>
                        </a:lnSpc>
                        <a:spcBef>
                          <a:spcPts val="0"/>
                        </a:spcBef>
                        <a:spcAft>
                          <a:spcPts val="0"/>
                        </a:spcAft>
                      </a:pPr>
                      <a:r>
                        <a:rPr lang="en-US" sz="1100" dirty="0">
                          <a:latin typeface="Times New Roman"/>
                          <a:ea typeface="Cambria"/>
                          <a:cs typeface="Times New Roman"/>
                        </a:rPr>
                        <a:t>respond only from personal point of view or perspective.</a:t>
                      </a:r>
                    </a:p>
                  </a:txBody>
                  <a:tcPr marL="68580" marR="68580" marT="0" marB="0"/>
                </a:tc>
              </a:tr>
            </a:tbl>
          </a:graphicData>
        </a:graphic>
      </p:graphicFrame>
      <p:sp>
        <p:nvSpPr>
          <p:cNvPr id="8" name="Footer Placeholder 7"/>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0553538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mages-1.jpeg"/>
          <p:cNvPicPr>
            <a:picLocks noChangeAspect="1"/>
          </p:cNvPicPr>
          <p:nvPr/>
        </p:nvPicPr>
        <p:blipFill>
          <a:blip r:embed="rId2"/>
          <a:stretch>
            <a:fillRect/>
          </a:stretch>
        </p:blipFill>
        <p:spPr>
          <a:xfrm>
            <a:off x="1310476" y="5048250"/>
            <a:ext cx="2640512" cy="1828800"/>
          </a:xfrm>
          <a:prstGeom prst="rect">
            <a:avLst/>
          </a:prstGeom>
        </p:spPr>
      </p:pic>
      <p:pic>
        <p:nvPicPr>
          <p:cNvPr id="16" name="Picture 15" descr="images-2.jpeg"/>
          <p:cNvPicPr>
            <a:picLocks noChangeAspect="1"/>
          </p:cNvPicPr>
          <p:nvPr/>
        </p:nvPicPr>
        <p:blipFill>
          <a:blip r:embed="rId3"/>
          <a:stretch>
            <a:fillRect/>
          </a:stretch>
        </p:blipFill>
        <p:spPr>
          <a:xfrm>
            <a:off x="0" y="1284395"/>
            <a:ext cx="2630732" cy="1828800"/>
          </a:xfrm>
          <a:prstGeom prst="rect">
            <a:avLst/>
          </a:prstGeom>
        </p:spPr>
      </p:pic>
      <p:pic>
        <p:nvPicPr>
          <p:cNvPr id="17" name="Picture 16" descr="images-3.jpeg"/>
          <p:cNvPicPr>
            <a:picLocks noChangeAspect="1"/>
          </p:cNvPicPr>
          <p:nvPr/>
        </p:nvPicPr>
        <p:blipFill>
          <a:blip r:embed="rId4"/>
          <a:stretch>
            <a:fillRect/>
          </a:stretch>
        </p:blipFill>
        <p:spPr>
          <a:xfrm>
            <a:off x="344188" y="3035215"/>
            <a:ext cx="3606800" cy="2247900"/>
          </a:xfrm>
          <a:prstGeom prst="rect">
            <a:avLst/>
          </a:prstGeom>
        </p:spPr>
      </p:pic>
      <p:pic>
        <p:nvPicPr>
          <p:cNvPr id="19" name="Picture 18" descr="images-5.jpeg"/>
          <p:cNvPicPr>
            <a:picLocks noChangeAspect="1"/>
          </p:cNvPicPr>
          <p:nvPr/>
        </p:nvPicPr>
        <p:blipFill>
          <a:blip r:embed="rId5"/>
          <a:stretch>
            <a:fillRect/>
          </a:stretch>
        </p:blipFill>
        <p:spPr>
          <a:xfrm>
            <a:off x="6169153" y="1843247"/>
            <a:ext cx="2940570" cy="1956816"/>
          </a:xfrm>
          <a:prstGeom prst="rect">
            <a:avLst/>
          </a:prstGeom>
        </p:spPr>
      </p:pic>
      <p:pic>
        <p:nvPicPr>
          <p:cNvPr id="20" name="Picture 19" descr="Annecy-old-town_fiche_webzine.jpg"/>
          <p:cNvPicPr>
            <a:picLocks noChangeAspect="1"/>
          </p:cNvPicPr>
          <p:nvPr/>
        </p:nvPicPr>
        <p:blipFill>
          <a:blip r:embed="rId6"/>
          <a:stretch>
            <a:fillRect/>
          </a:stretch>
        </p:blipFill>
        <p:spPr>
          <a:xfrm>
            <a:off x="2668493" y="1311827"/>
            <a:ext cx="3500660" cy="1801368"/>
          </a:xfrm>
          <a:prstGeom prst="rect">
            <a:avLst/>
          </a:prstGeom>
        </p:spPr>
      </p:pic>
      <p:sp>
        <p:nvSpPr>
          <p:cNvPr id="11" name="Footer Placeholder 10"/>
          <p:cNvSpPr>
            <a:spLocks noGrp="1"/>
          </p:cNvSpPr>
          <p:nvPr>
            <p:ph type="ftr" sz="quarter" idx="11"/>
          </p:nvPr>
        </p:nvSpPr>
        <p:spPr/>
        <p:txBody>
          <a:bodyPr/>
          <a:lstStyle/>
          <a:p>
            <a:r>
              <a:rPr lang="en-US"/>
              <a:t>Laura Terrill</a:t>
            </a:r>
          </a:p>
        </p:txBody>
      </p:sp>
      <p:sp>
        <p:nvSpPr>
          <p:cNvPr id="12" name="Rectangle 11"/>
          <p:cNvSpPr/>
          <p:nvPr/>
        </p:nvSpPr>
        <p:spPr>
          <a:xfrm>
            <a:off x="4169976" y="4054086"/>
            <a:ext cx="4787900" cy="2677656"/>
          </a:xfrm>
          <a:prstGeom prst="rect">
            <a:avLst/>
          </a:prstGeom>
          <a:solidFill>
            <a:schemeClr val="accent4">
              <a:lumMod val="40000"/>
              <a:lumOff val="60000"/>
            </a:schemeClr>
          </a:solidFill>
        </p:spPr>
        <p:style>
          <a:lnRef idx="1">
            <a:schemeClr val="accent3"/>
          </a:lnRef>
          <a:fillRef idx="3">
            <a:schemeClr val="accent3"/>
          </a:fillRef>
          <a:effectRef idx="2">
            <a:schemeClr val="accent3"/>
          </a:effectRef>
          <a:fontRef idx="minor">
            <a:schemeClr val="lt1"/>
          </a:fontRef>
        </p:style>
        <p:txBody>
          <a:bodyPr wrap="square">
            <a:spAutoFit/>
          </a:bodyPr>
          <a:lstStyle/>
          <a:p>
            <a:pPr algn="ctr"/>
            <a:r>
              <a:rPr lang="en-US" sz="2400" u="sng" dirty="0" smtClean="0">
                <a:solidFill>
                  <a:srgbClr val="000000"/>
                </a:solidFill>
              </a:rPr>
              <a:t>Interpersonal Mode</a:t>
            </a:r>
          </a:p>
          <a:p>
            <a:pPr algn="ctr"/>
            <a:r>
              <a:rPr lang="en-US" sz="2400" dirty="0" smtClean="0">
                <a:solidFill>
                  <a:srgbClr val="000000"/>
                </a:solidFill>
              </a:rPr>
              <a:t>In pairs or small groups, review all the suggestions of cities to visit in France.  Come to agreement on 3 cities that you want to visit, giving reasons for your choices.  You may have to compromise. </a:t>
            </a:r>
            <a:endParaRPr lang="en-US" sz="2400" dirty="0">
              <a:solidFill>
                <a:srgbClr val="000000"/>
              </a:solidFill>
            </a:endParaRPr>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18</a:t>
            </a:fld>
            <a:endParaRPr lang="en-US"/>
          </a:p>
        </p:txBody>
      </p:sp>
      <p:sp>
        <p:nvSpPr>
          <p:cNvPr id="3" name="Title 2"/>
          <p:cNvSpPr>
            <a:spLocks noGrp="1"/>
          </p:cNvSpPr>
          <p:nvPr>
            <p:ph type="title"/>
          </p:nvPr>
        </p:nvSpPr>
        <p:spPr>
          <a:xfrm>
            <a:off x="475473" y="115717"/>
            <a:ext cx="7886700" cy="1325563"/>
          </a:xfrm>
        </p:spPr>
        <p:txBody>
          <a:bodyPr>
            <a:normAutofit fontScale="90000"/>
          </a:bodyPr>
          <a:lstStyle/>
          <a:p>
            <a:r>
              <a:rPr lang="en-US">
                <a:solidFill>
                  <a:schemeClr val="tx1"/>
                </a:solidFill>
              </a:rPr>
              <a:t>Exploring Time and Place: City Life</a:t>
            </a:r>
            <a:br>
              <a:rPr lang="en-US">
                <a:solidFill>
                  <a:schemeClr val="tx1"/>
                </a:solidFill>
              </a:rPr>
            </a:br>
            <a:r>
              <a:rPr lang="en-US" sz="3600">
                <a:solidFill>
                  <a:schemeClr val="tx1"/>
                </a:solidFill>
              </a:rPr>
              <a:t>EQ: What makes a city special?</a:t>
            </a:r>
            <a:endParaRPr lang="en-US"/>
          </a:p>
        </p:txBody>
      </p:sp>
    </p:spTree>
    <p:extLst>
      <p:ext uri="{BB962C8B-B14F-4D97-AF65-F5344CB8AC3E}">
        <p14:creationId xmlns:p14="http://schemas.microsoft.com/office/powerpoint/2010/main" val="182662574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609600" y="165100"/>
            <a:ext cx="8369300" cy="990600"/>
          </a:xfrm>
        </p:spPr>
        <p:txBody>
          <a:bodyPr>
            <a:noAutofit/>
          </a:bodyPr>
          <a:lstStyle/>
          <a:p>
            <a:pPr>
              <a:defRPr/>
            </a:pPr>
            <a:r>
              <a:rPr lang="en-US" sz="3200">
                <a:solidFill>
                  <a:schemeClr val="tx1"/>
                </a:solidFill>
              </a:rPr>
              <a:t>In Search of the Coquí </a:t>
            </a:r>
            <a:br>
              <a:rPr lang="en-US" sz="3200">
                <a:solidFill>
                  <a:schemeClr val="tx1"/>
                </a:solidFill>
              </a:rPr>
            </a:br>
            <a:r>
              <a:rPr lang="en-US" sz="2800" i="1">
                <a:solidFill>
                  <a:schemeClr val="tx1"/>
                </a:solidFill>
                <a:ea typeface="ＭＳ Ｐゴシック" pitchFamily="-101" charset="-128"/>
                <a:cs typeface="ＭＳ Ｐゴシック" pitchFamily="-101" charset="-128"/>
              </a:rPr>
              <a:t>EQ: Why do we explore?</a:t>
            </a:r>
            <a:endParaRPr lang="en-US" sz="3200">
              <a:solidFill>
                <a:schemeClr val="tx1"/>
              </a:solidFill>
            </a:endParaRPr>
          </a:p>
        </p:txBody>
      </p:sp>
      <p:sp>
        <p:nvSpPr>
          <p:cNvPr id="11" name="Content Placeholder 8"/>
          <p:cNvSpPr>
            <a:spLocks noGrp="1"/>
          </p:cNvSpPr>
          <p:nvPr>
            <p:ph idx="4294967295"/>
          </p:nvPr>
        </p:nvSpPr>
        <p:spPr>
          <a:xfrm>
            <a:off x="1892300" y="3556655"/>
            <a:ext cx="7086600" cy="2005568"/>
          </a:xfrm>
        </p:spPr>
        <p:txBody>
          <a:bodyPr>
            <a:noAutofit/>
          </a:bodyPr>
          <a:lstStyle/>
          <a:p>
            <a:pPr>
              <a:spcBef>
                <a:spcPts val="100"/>
              </a:spcBef>
              <a:buClr>
                <a:schemeClr val="accent3">
                  <a:lumMod val="40000"/>
                  <a:lumOff val="60000"/>
                </a:schemeClr>
              </a:buClr>
              <a:buFont typeface="Arial" charset="0"/>
              <a:buChar char="•"/>
              <a:defRPr/>
            </a:pPr>
            <a:r>
              <a:rPr lang="en-US" sz="2400">
                <a:solidFill>
                  <a:schemeClr val="tx1">
                    <a:lumMod val="95000"/>
                  </a:schemeClr>
                </a:solidFill>
              </a:rPr>
              <a:t>comment on what you plan to do/see in the rainforest</a:t>
            </a:r>
          </a:p>
          <a:p>
            <a:pPr>
              <a:spcBef>
                <a:spcPts val="100"/>
              </a:spcBef>
              <a:buClr>
                <a:schemeClr val="accent3">
                  <a:lumMod val="40000"/>
                  <a:lumOff val="60000"/>
                </a:schemeClr>
              </a:buClr>
              <a:buFont typeface="Arial" charset="0"/>
              <a:buChar char="•"/>
              <a:defRPr/>
            </a:pPr>
            <a:r>
              <a:rPr lang="en-US" sz="2400">
                <a:solidFill>
                  <a:schemeClr val="tx1">
                    <a:lumMod val="95000"/>
                  </a:schemeClr>
                </a:solidFill>
              </a:rPr>
              <a:t>comment on the weather/environment in relation to your plans</a:t>
            </a:r>
          </a:p>
          <a:p>
            <a:pPr>
              <a:spcBef>
                <a:spcPts val="100"/>
              </a:spcBef>
              <a:buClr>
                <a:schemeClr val="accent3">
                  <a:lumMod val="40000"/>
                  <a:lumOff val="60000"/>
                </a:schemeClr>
              </a:buClr>
              <a:buFont typeface="Arial" charset="0"/>
              <a:buChar char="•"/>
              <a:defRPr/>
            </a:pPr>
            <a:r>
              <a:rPr lang="en-US" sz="2400">
                <a:solidFill>
                  <a:schemeClr val="tx1">
                    <a:lumMod val="95000"/>
                  </a:schemeClr>
                </a:solidFill>
              </a:rPr>
              <a:t>accept and refuse suggestions for other places saying what you want to do there</a:t>
            </a:r>
          </a:p>
          <a:p>
            <a:pPr>
              <a:spcBef>
                <a:spcPts val="100"/>
              </a:spcBef>
              <a:buClr>
                <a:schemeClr val="accent3">
                  <a:lumMod val="40000"/>
                  <a:lumOff val="60000"/>
                </a:schemeClr>
              </a:buClr>
              <a:buFont typeface="Arial" charset="0"/>
              <a:buChar char="•"/>
              <a:defRPr/>
            </a:pPr>
            <a:r>
              <a:rPr lang="en-US" sz="2400">
                <a:solidFill>
                  <a:schemeClr val="tx1">
                    <a:lumMod val="95000"/>
                  </a:schemeClr>
                </a:solidFill>
              </a:rPr>
              <a:t>mention a few foods/beverages you want to have</a:t>
            </a:r>
          </a:p>
          <a:p>
            <a:pPr indent="256032">
              <a:buFont typeface="Wingdings" charset="2"/>
              <a:buChar char="v"/>
              <a:defRPr/>
            </a:pPr>
            <a:endParaRPr lang="en-US" sz="2400">
              <a:solidFill>
                <a:schemeClr val="tx1">
                  <a:lumMod val="95000"/>
                </a:schemeClr>
              </a:solidFill>
            </a:endParaRPr>
          </a:p>
          <a:p>
            <a:pPr>
              <a:buFont typeface="Wingdings" charset="2"/>
              <a:buChar char="v"/>
              <a:defRPr/>
            </a:pPr>
            <a:endParaRPr lang="en-US" sz="2400">
              <a:solidFill>
                <a:schemeClr val="tx1">
                  <a:lumMod val="95000"/>
                </a:schemeClr>
              </a:solidFill>
            </a:endParaRPr>
          </a:p>
          <a:p>
            <a:pPr>
              <a:buFont typeface="Wingdings" charset="2"/>
              <a:buChar char="v"/>
              <a:defRPr/>
            </a:pPr>
            <a:endParaRPr lang="en-US" sz="2400">
              <a:solidFill>
                <a:schemeClr val="tx1">
                  <a:lumMod val="95000"/>
                </a:schemeClr>
              </a:solidFill>
            </a:endParaRPr>
          </a:p>
        </p:txBody>
      </p:sp>
      <p:sp>
        <p:nvSpPr>
          <p:cNvPr id="162820" name="TextBox 11"/>
          <p:cNvSpPr txBox="1">
            <a:spLocks noChangeArrowheads="1"/>
          </p:cNvSpPr>
          <p:nvPr/>
        </p:nvSpPr>
        <p:spPr bwMode="auto">
          <a:xfrm>
            <a:off x="1495683" y="1519724"/>
            <a:ext cx="7531100" cy="1569660"/>
          </a:xfrm>
          <a:prstGeom prst="rect">
            <a:avLst/>
          </a:prstGeom>
          <a:noFill/>
          <a:ln w="9525">
            <a:noFill/>
            <a:miter lim="800000"/>
            <a:headEnd/>
            <a:tailEnd/>
          </a:ln>
        </p:spPr>
        <p:txBody>
          <a:bodyPr wrap="square">
            <a:prstTxWarp prst="textNoShape">
              <a:avLst/>
            </a:prstTxWarp>
            <a:spAutoFit/>
          </a:bodyPr>
          <a:lstStyle/>
          <a:p>
            <a:r>
              <a:rPr lang="en-US" sz="2400">
                <a:solidFill>
                  <a:schemeClr val="tx1">
                    <a:lumMod val="95000"/>
                  </a:schemeClr>
                </a:solidFill>
                <a:ea typeface="Calibri" pitchFamily="-110" charset="0"/>
                <a:cs typeface="Calibri" pitchFamily="-110" charset="0"/>
              </a:rPr>
              <a:t>Students will select at random various images of Puerto Rico and will role play a conversation to decide what they will do while on vacation in Puerto Rico. They will discuss the environmental impact of their tourism on the island. </a:t>
            </a:r>
          </a:p>
        </p:txBody>
      </p:sp>
      <p:sp>
        <p:nvSpPr>
          <p:cNvPr id="5" name="Footer Placeholder 4"/>
          <p:cNvSpPr>
            <a:spLocks noGrp="1"/>
          </p:cNvSpPr>
          <p:nvPr>
            <p:ph type="ftr" sz="quarter" idx="11"/>
          </p:nvPr>
        </p:nvSpPr>
        <p:spPr/>
        <p:txBody>
          <a:bodyPr/>
          <a:lstStyle/>
          <a:p>
            <a:r>
              <a:rPr lang="en-US"/>
              <a:t>Laura Terrill</a:t>
            </a:r>
          </a:p>
        </p:txBody>
      </p:sp>
      <p:pic>
        <p:nvPicPr>
          <p:cNvPr id="6" name="Picture 9" descr="fsbdev3_042374.gif"/>
          <p:cNvPicPr>
            <a:picLocks noChangeAspect="1"/>
          </p:cNvPicPr>
          <p:nvPr/>
        </p:nvPicPr>
        <p:blipFill>
          <a:blip r:embed="rId3"/>
          <a:srcRect/>
          <a:stretch>
            <a:fillRect/>
          </a:stretch>
        </p:blipFill>
        <p:spPr bwMode="auto">
          <a:xfrm>
            <a:off x="164302" y="1676400"/>
            <a:ext cx="1283498" cy="1371600"/>
          </a:xfrm>
          <a:prstGeom prst="rect">
            <a:avLst/>
          </a:prstGeom>
          <a:noFill/>
          <a:ln w="9525">
            <a:noFill/>
            <a:miter lim="800000"/>
            <a:headEnd/>
            <a:tailEnd/>
          </a:ln>
        </p:spPr>
      </p:pic>
      <p:pic>
        <p:nvPicPr>
          <p:cNvPr id="7" name="Picture 17" descr="IMG_0619.JPG"/>
          <p:cNvPicPr>
            <a:picLocks noChangeAspect="1"/>
          </p:cNvPicPr>
          <p:nvPr/>
        </p:nvPicPr>
        <p:blipFill>
          <a:blip r:embed="rId4"/>
          <a:srcRect/>
          <a:stretch>
            <a:fillRect/>
          </a:stretch>
        </p:blipFill>
        <p:spPr bwMode="auto">
          <a:xfrm>
            <a:off x="75402" y="3124200"/>
            <a:ext cx="1463040" cy="1097280"/>
          </a:xfrm>
          <a:prstGeom prst="rect">
            <a:avLst/>
          </a:prstGeom>
          <a:noFill/>
          <a:ln w="9525">
            <a:noFill/>
            <a:miter lim="800000"/>
            <a:headEnd/>
            <a:tailEnd/>
          </a:ln>
        </p:spPr>
      </p:pic>
      <p:pic>
        <p:nvPicPr>
          <p:cNvPr id="8" name="Picture 16" descr="IMG_3674.JPG"/>
          <p:cNvPicPr>
            <a:picLocks noChangeAspect="1"/>
          </p:cNvPicPr>
          <p:nvPr/>
        </p:nvPicPr>
        <p:blipFill>
          <a:blip r:embed="rId5"/>
          <a:srcRect/>
          <a:stretch>
            <a:fillRect/>
          </a:stretch>
        </p:blipFill>
        <p:spPr bwMode="auto">
          <a:xfrm>
            <a:off x="42935" y="4257040"/>
            <a:ext cx="1462487" cy="1097280"/>
          </a:xfrm>
          <a:prstGeom prst="rect">
            <a:avLst/>
          </a:prstGeom>
          <a:noFill/>
          <a:ln w="9525">
            <a:noFill/>
            <a:miter lim="800000"/>
            <a:headEnd/>
            <a:tailEnd/>
          </a:ln>
        </p:spPr>
      </p:pic>
      <p:pic>
        <p:nvPicPr>
          <p:cNvPr id="9" name="Picture 19" descr="Unknown-2.jpeg"/>
          <p:cNvPicPr>
            <a:picLocks noChangeAspect="1"/>
          </p:cNvPicPr>
          <p:nvPr/>
        </p:nvPicPr>
        <p:blipFill>
          <a:blip r:embed="rId6"/>
          <a:srcRect/>
          <a:stretch>
            <a:fillRect/>
          </a:stretch>
        </p:blipFill>
        <p:spPr bwMode="auto">
          <a:xfrm>
            <a:off x="42936" y="5341620"/>
            <a:ext cx="1452747" cy="1088136"/>
          </a:xfrm>
          <a:prstGeom prst="rect">
            <a:avLst/>
          </a:prstGeom>
          <a:noFill/>
          <a:ln w="9525">
            <a:noFill/>
            <a:miter lim="800000"/>
            <a:headEnd/>
            <a:tailEnd/>
          </a:ln>
        </p:spPr>
      </p:pic>
      <p:sp>
        <p:nvSpPr>
          <p:cNvPr id="12" name="Slide Number Placeholder 11"/>
          <p:cNvSpPr>
            <a:spLocks noGrp="1"/>
          </p:cNvSpPr>
          <p:nvPr>
            <p:ph type="sldNum" sz="quarter" idx="12"/>
          </p:nvPr>
        </p:nvSpPr>
        <p:spPr/>
        <p:txBody>
          <a:bodyPr>
            <a:normAutofit/>
          </a:bodyPr>
          <a:lstStyle/>
          <a:p>
            <a:fld id="{74C2F60E-34D8-DD42-93FD-7BD7AE432328}" type="slidenum">
              <a:rPr lang="en-US"/>
              <a:pPr/>
              <a:t>19</a:t>
            </a:fld>
            <a:endParaRPr lang="en-US"/>
          </a:p>
        </p:txBody>
      </p:sp>
    </p:spTree>
    <p:extLst>
      <p:ext uri="{BB962C8B-B14F-4D97-AF65-F5344CB8AC3E}">
        <p14:creationId xmlns:p14="http://schemas.microsoft.com/office/powerpoint/2010/main" val="182017915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7"/>
          <p:cNvSpPr>
            <a:spLocks noGrp="1"/>
          </p:cNvSpPr>
          <p:nvPr>
            <p:ph type="title"/>
          </p:nvPr>
        </p:nvSpPr>
        <p:spPr>
          <a:xfrm>
            <a:off x="628650" y="73026"/>
            <a:ext cx="7886700" cy="1325563"/>
          </a:xfrm>
        </p:spPr>
        <p:txBody>
          <a:bodyPr/>
          <a:lstStyle/>
          <a:p>
            <a:r>
              <a:rPr lang="en-US" sz="4400">
                <a:solidFill>
                  <a:schemeClr val="tx1"/>
                </a:solidFill>
                <a:ea typeface="Cambria" pitchFamily="-84" charset="0"/>
                <a:cs typeface="Cambria" pitchFamily="-84" charset="0"/>
              </a:rPr>
              <a:t>Do you want to  …..?</a:t>
            </a:r>
          </a:p>
        </p:txBody>
      </p:sp>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2</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2374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2432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332470"/>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712540" y="4283940"/>
            <a:ext cx="1988045" cy="461665"/>
          </a:xfrm>
          <a:prstGeom prst="rect">
            <a:avLst/>
          </a:prstGeom>
          <a:noFill/>
          <a:ln w="9525">
            <a:noFill/>
            <a:miter lim="800000"/>
            <a:headEnd/>
            <a:tailEnd/>
          </a:ln>
        </p:spPr>
        <p:txBody>
          <a:bodyPr wrap="none">
            <a:prstTxWarp prst="textNoShape">
              <a:avLst/>
            </a:prstTxWarp>
            <a:spAutoFit/>
          </a:bodyPr>
          <a:lstStyle/>
          <a:p>
            <a:pPr algn="ctr"/>
            <a:r>
              <a:rPr lang="en-US" sz="2400"/>
              <a:t>explore a cave</a:t>
            </a:r>
          </a:p>
        </p:txBody>
      </p:sp>
      <p:sp>
        <p:nvSpPr>
          <p:cNvPr id="81931" name="TextBox 25"/>
          <p:cNvSpPr txBox="1">
            <a:spLocks noChangeArrowheads="1"/>
          </p:cNvSpPr>
          <p:nvPr/>
        </p:nvSpPr>
        <p:spPr bwMode="auto">
          <a:xfrm>
            <a:off x="4271650" y="4116050"/>
            <a:ext cx="1016625" cy="461665"/>
          </a:xfrm>
          <a:prstGeom prst="rect">
            <a:avLst/>
          </a:prstGeom>
          <a:noFill/>
          <a:ln w="9525">
            <a:noFill/>
            <a:miter lim="800000"/>
            <a:headEnd/>
            <a:tailEnd/>
          </a:ln>
        </p:spPr>
        <p:txBody>
          <a:bodyPr wrap="none">
            <a:prstTxWarp prst="textNoShape">
              <a:avLst/>
            </a:prstTxWarp>
            <a:spAutoFit/>
          </a:bodyPr>
          <a:lstStyle/>
          <a:p>
            <a:pPr algn="ctr"/>
            <a:r>
              <a:rPr lang="en-US" sz="2400"/>
              <a:t>zipline</a:t>
            </a:r>
          </a:p>
        </p:txBody>
      </p:sp>
      <p:sp>
        <p:nvSpPr>
          <p:cNvPr id="81932" name="TextBox 26"/>
          <p:cNvSpPr txBox="1">
            <a:spLocks noChangeArrowheads="1"/>
          </p:cNvSpPr>
          <p:nvPr/>
        </p:nvSpPr>
        <p:spPr bwMode="auto">
          <a:xfrm>
            <a:off x="6315719" y="3975100"/>
            <a:ext cx="2686954" cy="461665"/>
          </a:xfrm>
          <a:prstGeom prst="rect">
            <a:avLst/>
          </a:prstGeom>
          <a:noFill/>
          <a:ln w="9525">
            <a:noFill/>
            <a:miter lim="800000"/>
            <a:headEnd/>
            <a:tailEnd/>
          </a:ln>
        </p:spPr>
        <p:txBody>
          <a:bodyPr wrap="none">
            <a:prstTxWarp prst="textNoShape">
              <a:avLst/>
            </a:prstTxWarp>
            <a:spAutoFit/>
          </a:bodyPr>
          <a:lstStyle/>
          <a:p>
            <a:pPr algn="ctr"/>
            <a:r>
              <a:rPr lang="en-US" sz="2400"/>
              <a:t>play in the waterfall</a:t>
            </a:r>
          </a:p>
        </p:txBody>
      </p:sp>
    </p:spTree>
    <p:extLst>
      <p:ext uri="{BB962C8B-B14F-4D97-AF65-F5344CB8AC3E}">
        <p14:creationId xmlns:p14="http://schemas.microsoft.com/office/powerpoint/2010/main" val="8274866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itle 2"/>
          <p:cNvSpPr>
            <a:spLocks noGrp="1"/>
          </p:cNvSpPr>
          <p:nvPr>
            <p:ph type="title"/>
          </p:nvPr>
        </p:nvSpPr>
        <p:spPr>
          <a:xfrm>
            <a:off x="457200" y="93663"/>
            <a:ext cx="8229600" cy="1143000"/>
          </a:xfrm>
        </p:spPr>
        <p:txBody>
          <a:bodyPr>
            <a:normAutofit/>
          </a:bodyPr>
          <a:lstStyle/>
          <a:p>
            <a:r>
              <a:rPr lang="en-US" sz="3200">
                <a:solidFill>
                  <a:schemeClr val="tx1"/>
                </a:solidFill>
                <a:ea typeface="Cambria" pitchFamily="-105" charset="0"/>
                <a:cs typeface="Cambria" pitchFamily="-105" charset="0"/>
              </a:rPr>
              <a:t>Food and Hunger</a:t>
            </a:r>
            <a:br>
              <a:rPr lang="en-US" sz="3200">
                <a:solidFill>
                  <a:schemeClr val="tx1"/>
                </a:solidFill>
                <a:ea typeface="Cambria" pitchFamily="-105" charset="0"/>
                <a:cs typeface="Cambria" pitchFamily="-105" charset="0"/>
              </a:rPr>
            </a:br>
            <a:r>
              <a:rPr lang="en-US" sz="2400" i="1">
                <a:solidFill>
                  <a:schemeClr val="tx1"/>
                </a:solidFill>
              </a:rPr>
              <a:t>EQ: How do we eat well? What is hunger?</a:t>
            </a:r>
            <a:endParaRPr lang="en-US" sz="3200">
              <a:solidFill>
                <a:schemeClr val="tx1"/>
              </a:solidFill>
              <a:ea typeface="Cambria" pitchFamily="-105" charset="0"/>
              <a:cs typeface="Cambria" pitchFamily="-105" charset="0"/>
            </a:endParaRPr>
          </a:p>
        </p:txBody>
      </p:sp>
      <p:sp>
        <p:nvSpPr>
          <p:cNvPr id="198659" name="TextBox 3"/>
          <p:cNvSpPr txBox="1">
            <a:spLocks noChangeArrowheads="1"/>
          </p:cNvSpPr>
          <p:nvPr/>
        </p:nvSpPr>
        <p:spPr bwMode="auto">
          <a:xfrm>
            <a:off x="457200" y="1167948"/>
            <a:ext cx="8229600" cy="3416320"/>
          </a:xfrm>
          <a:prstGeom prst="rect">
            <a:avLst/>
          </a:prstGeom>
          <a:noFill/>
          <a:ln w="9525">
            <a:noFill/>
            <a:miter lim="800000"/>
            <a:headEnd/>
            <a:tailEnd/>
          </a:ln>
        </p:spPr>
        <p:txBody>
          <a:bodyPr>
            <a:prstTxWarp prst="textNoShape">
              <a:avLst/>
            </a:prstTxWarp>
            <a:spAutoFit/>
          </a:bodyPr>
          <a:lstStyle/>
          <a:p>
            <a:r>
              <a:rPr lang="en-US" sz="2400">
                <a:ea typeface="Cambria" pitchFamily="-105" charset="0"/>
                <a:cs typeface="Cambria" pitchFamily="-105" charset="0"/>
              </a:rPr>
              <a:t>You are attending a student United Nations event. The topic is food and hunger. You will represent one country and interact with others from other countries. Have a conversation where you ask and answer questions to discuss:</a:t>
            </a:r>
          </a:p>
          <a:p>
            <a:pPr lvl="2" indent="-182563">
              <a:buClr>
                <a:schemeClr val="accent3">
                  <a:lumMod val="40000"/>
                  <a:lumOff val="60000"/>
                </a:schemeClr>
              </a:buClr>
              <a:buFont typeface="Arial" pitchFamily="-105" charset="0"/>
              <a:buChar char="•"/>
            </a:pPr>
            <a:r>
              <a:rPr lang="en-US" sz="2400">
                <a:ea typeface="Cambria" pitchFamily="-105" charset="0"/>
                <a:cs typeface="Cambria" pitchFamily="-105" charset="0"/>
              </a:rPr>
              <a:t>Where you live</a:t>
            </a:r>
          </a:p>
          <a:p>
            <a:pPr lvl="2" indent="-182563">
              <a:buClr>
                <a:schemeClr val="accent3">
                  <a:lumMod val="40000"/>
                  <a:lumOff val="60000"/>
                </a:schemeClr>
              </a:buClr>
              <a:buFont typeface="Arial" pitchFamily="-105" charset="0"/>
              <a:buChar char="•"/>
            </a:pPr>
            <a:r>
              <a:rPr lang="en-US" sz="2400">
                <a:ea typeface="Cambria" pitchFamily="-105" charset="0"/>
                <a:cs typeface="Cambria" pitchFamily="-105" charset="0"/>
              </a:rPr>
              <a:t>Food likes and dislikes</a:t>
            </a:r>
          </a:p>
          <a:p>
            <a:pPr lvl="2" indent="-182563">
              <a:buClr>
                <a:schemeClr val="accent3">
                  <a:lumMod val="40000"/>
                  <a:lumOff val="60000"/>
                </a:schemeClr>
              </a:buClr>
              <a:buFont typeface="Arial" pitchFamily="-105" charset="0"/>
              <a:buChar char="•"/>
            </a:pPr>
            <a:r>
              <a:rPr lang="en-US" sz="2400">
                <a:ea typeface="Cambria" pitchFamily="-105" charset="0"/>
                <a:cs typeface="Cambria" pitchFamily="-105" charset="0"/>
              </a:rPr>
              <a:t>Foods that you eat in your country</a:t>
            </a:r>
          </a:p>
          <a:p>
            <a:pPr lvl="2" indent="-182563">
              <a:buClr>
                <a:schemeClr val="accent3">
                  <a:lumMod val="40000"/>
                  <a:lumOff val="60000"/>
                </a:schemeClr>
              </a:buClr>
              <a:buFont typeface="Arial" pitchFamily="-105" charset="0"/>
              <a:buChar char="•"/>
            </a:pPr>
            <a:r>
              <a:rPr lang="en-US" sz="2400">
                <a:ea typeface="Cambria" pitchFamily="-105" charset="0"/>
                <a:cs typeface="Cambria" pitchFamily="-105" charset="0"/>
              </a:rPr>
              <a:t>Healthy and unhealthy behaviors</a:t>
            </a:r>
          </a:p>
          <a:p>
            <a:pPr lvl="2" indent="-182563">
              <a:buClr>
                <a:schemeClr val="accent3">
                  <a:lumMod val="40000"/>
                  <a:lumOff val="60000"/>
                </a:schemeClr>
              </a:buClr>
              <a:buFont typeface="Arial" pitchFamily="-105" charset="0"/>
              <a:buChar char="•"/>
            </a:pPr>
            <a:r>
              <a:rPr lang="en-US" sz="2400">
                <a:ea typeface="Cambria" pitchFamily="-105" charset="0"/>
                <a:cs typeface="Cambria" pitchFamily="-105" charset="0"/>
              </a:rPr>
              <a:t>Hunger issues where you live </a:t>
            </a:r>
          </a:p>
        </p:txBody>
      </p:sp>
      <p:pic>
        <p:nvPicPr>
          <p:cNvPr id="198660" name="Picture 5" descr="10-USA-California-159.18.jpg"/>
          <p:cNvPicPr>
            <a:picLocks noChangeAspect="1"/>
          </p:cNvPicPr>
          <p:nvPr/>
        </p:nvPicPr>
        <p:blipFill>
          <a:blip r:embed="rId2"/>
          <a:srcRect/>
          <a:stretch>
            <a:fillRect/>
          </a:stretch>
        </p:blipFill>
        <p:spPr bwMode="auto">
          <a:xfrm>
            <a:off x="200025" y="4529138"/>
            <a:ext cx="2847975" cy="1884362"/>
          </a:xfrm>
          <a:prstGeom prst="rect">
            <a:avLst/>
          </a:prstGeom>
          <a:noFill/>
          <a:ln w="9525">
            <a:noFill/>
            <a:miter lim="800000"/>
            <a:headEnd/>
            <a:tailEnd/>
          </a:ln>
        </p:spPr>
      </p:pic>
      <p:pic>
        <p:nvPicPr>
          <p:cNvPr id="198661" name="Picture 7" descr="17-Luxembourg-347.64-Euros-or-465.84.jpg"/>
          <p:cNvPicPr>
            <a:picLocks noChangeAspect="1"/>
          </p:cNvPicPr>
          <p:nvPr/>
        </p:nvPicPr>
        <p:blipFill>
          <a:blip r:embed="rId3"/>
          <a:srcRect/>
          <a:stretch>
            <a:fillRect/>
          </a:stretch>
        </p:blipFill>
        <p:spPr bwMode="auto">
          <a:xfrm>
            <a:off x="6299200" y="2438400"/>
            <a:ext cx="2779713" cy="1838325"/>
          </a:xfrm>
          <a:prstGeom prst="rect">
            <a:avLst/>
          </a:prstGeom>
          <a:noFill/>
          <a:ln w="9525">
            <a:noFill/>
            <a:miter lim="800000"/>
            <a:headEnd/>
            <a:tailEnd/>
          </a:ln>
        </p:spPr>
      </p:pic>
      <p:pic>
        <p:nvPicPr>
          <p:cNvPr id="198662" name="Picture 8" descr="22-France-315.17-euros-or-419.95.jpg"/>
          <p:cNvPicPr>
            <a:picLocks noChangeAspect="1"/>
          </p:cNvPicPr>
          <p:nvPr/>
        </p:nvPicPr>
        <p:blipFill>
          <a:blip r:embed="rId4"/>
          <a:srcRect/>
          <a:stretch>
            <a:fillRect/>
          </a:stretch>
        </p:blipFill>
        <p:spPr bwMode="auto">
          <a:xfrm>
            <a:off x="3278188" y="4575175"/>
            <a:ext cx="2778125" cy="1838325"/>
          </a:xfrm>
          <a:prstGeom prst="rect">
            <a:avLst/>
          </a:prstGeom>
          <a:noFill/>
          <a:ln w="9525">
            <a:noFill/>
            <a:miter lim="800000"/>
            <a:headEnd/>
            <a:tailEnd/>
          </a:ln>
        </p:spPr>
      </p:pic>
      <p:pic>
        <p:nvPicPr>
          <p:cNvPr id="198663" name="Picture 9" descr="02-China-1233.76-Yuan-or-155.06.jpg"/>
          <p:cNvPicPr>
            <a:picLocks noChangeAspect="1"/>
          </p:cNvPicPr>
          <p:nvPr/>
        </p:nvPicPr>
        <p:blipFill>
          <a:blip r:embed="rId5"/>
          <a:srcRect/>
          <a:stretch>
            <a:fillRect/>
          </a:stretch>
        </p:blipFill>
        <p:spPr bwMode="auto">
          <a:xfrm>
            <a:off x="6299200" y="4575175"/>
            <a:ext cx="2779713" cy="1838325"/>
          </a:xfrm>
          <a:prstGeom prst="rect">
            <a:avLst/>
          </a:prstGeom>
          <a:noFill/>
          <a:ln w="9525">
            <a:noFill/>
            <a:miter lim="800000"/>
            <a:headEnd/>
            <a:tailEnd/>
          </a:ln>
        </p:spPr>
      </p:pic>
      <p:sp>
        <p:nvSpPr>
          <p:cNvPr id="9" name="Footer Placeholder 8"/>
          <p:cNvSpPr>
            <a:spLocks noGrp="1"/>
          </p:cNvSpPr>
          <p:nvPr>
            <p:ph type="ftr" sz="quarter" idx="11"/>
          </p:nvPr>
        </p:nvSpPr>
        <p:spPr/>
        <p:txBody>
          <a:bodyPr/>
          <a:lstStyle/>
          <a:p>
            <a:r>
              <a:rPr lang="en-US"/>
              <a:t>Laura Terrill</a:t>
            </a:r>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20</a:t>
            </a:fld>
            <a:endParaRPr lang="en-US"/>
          </a:p>
        </p:txBody>
      </p:sp>
    </p:spTree>
    <p:extLst>
      <p:ext uri="{BB962C8B-B14F-4D97-AF65-F5344CB8AC3E}">
        <p14:creationId xmlns:p14="http://schemas.microsoft.com/office/powerpoint/2010/main" val="72171111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7" name="Picture 10" descr="Screen shot 2011-12-02 at 11.35.43 PM.png"/>
          <p:cNvPicPr>
            <a:picLocks noChangeAspect="1"/>
          </p:cNvPicPr>
          <p:nvPr/>
        </p:nvPicPr>
        <p:blipFill>
          <a:blip r:embed="rId3"/>
          <a:srcRect/>
          <a:stretch>
            <a:fillRect/>
          </a:stretch>
        </p:blipFill>
        <p:spPr bwMode="auto">
          <a:xfrm>
            <a:off x="183356" y="2590800"/>
            <a:ext cx="2097088" cy="3667125"/>
          </a:xfrm>
          <a:prstGeom prst="rect">
            <a:avLst/>
          </a:prstGeom>
          <a:noFill/>
          <a:ln w="9525">
            <a:noFill/>
            <a:miter lim="800000"/>
            <a:headEnd/>
            <a:tailEnd/>
          </a:ln>
        </p:spPr>
      </p:pic>
      <p:sp>
        <p:nvSpPr>
          <p:cNvPr id="318468" name="TextBox 12"/>
          <p:cNvSpPr txBox="1">
            <a:spLocks noChangeArrowheads="1"/>
          </p:cNvSpPr>
          <p:nvPr/>
        </p:nvSpPr>
        <p:spPr bwMode="auto">
          <a:xfrm>
            <a:off x="185738" y="6257925"/>
            <a:ext cx="2092325" cy="276225"/>
          </a:xfrm>
          <a:prstGeom prst="rect">
            <a:avLst/>
          </a:prstGeom>
          <a:noFill/>
          <a:ln w="9525">
            <a:noFill/>
            <a:miter lim="800000"/>
            <a:headEnd/>
            <a:tailEnd/>
          </a:ln>
        </p:spPr>
        <p:txBody>
          <a:bodyPr wrap="none">
            <a:prstTxWarp prst="textNoShape">
              <a:avLst/>
            </a:prstTxWarp>
            <a:spAutoFit/>
          </a:bodyPr>
          <a:lstStyle/>
          <a:p>
            <a:pPr algn="ctr"/>
            <a:r>
              <a:rPr lang="en-US" sz="1200"/>
              <a:t>http://1jour1actu.com/debat/</a:t>
            </a:r>
          </a:p>
        </p:txBody>
      </p:sp>
      <p:sp>
        <p:nvSpPr>
          <p:cNvPr id="14" name="TextBox 13"/>
          <p:cNvSpPr txBox="1"/>
          <p:nvPr/>
        </p:nvSpPr>
        <p:spPr>
          <a:xfrm>
            <a:off x="2527300" y="1543720"/>
            <a:ext cx="6210299" cy="4924425"/>
          </a:xfrm>
          <a:prstGeom prst="rect">
            <a:avLst/>
          </a:prstGeom>
          <a:noFill/>
        </p:spPr>
        <p:txBody>
          <a:bodyPr wrap="square">
            <a:spAutoFit/>
          </a:bodyPr>
          <a:lstStyle/>
          <a:p>
            <a:pPr>
              <a:defRPr/>
            </a:pPr>
            <a:r>
              <a:rPr lang="en-US" sz="2800">
                <a:solidFill>
                  <a:schemeClr val="accent6"/>
                </a:solidFill>
                <a:ea typeface="ＭＳ Ｐゴシック" charset="-128"/>
                <a:cs typeface="ＭＳ Ｐゴシック" charset="-128"/>
              </a:rPr>
              <a:t>Should begging be banned from downtown areas? </a:t>
            </a:r>
            <a:r>
              <a:rPr lang="en-US" sz="2000">
                <a:solidFill>
                  <a:schemeClr val="tx1">
                    <a:lumMod val="95000"/>
                  </a:schemeClr>
                </a:solidFill>
                <a:ea typeface="ＭＳ Ｐゴシック" charset="-128"/>
                <a:cs typeface="ＭＳ Ｐゴシック" charset="-128"/>
              </a:rPr>
              <a:t>Beggars are being banned from downtown areas. It’s against the law to beg in the streets or in public transportation. If beggers are caught, they must pay a fine of about $75.00. </a:t>
            </a:r>
          </a:p>
          <a:p>
            <a:pPr>
              <a:defRPr/>
            </a:pPr>
            <a:r>
              <a:rPr lang="en-US" sz="1800" b="1">
                <a:ea typeface="ＭＳ Ｐゴシック" charset="-128"/>
                <a:cs typeface="ＭＳ Ｐゴシック" charset="-128"/>
              </a:rPr>
              <a:t>Roles in the debate:</a:t>
            </a:r>
          </a:p>
          <a:p>
            <a:pPr marL="182880" indent="182880">
              <a:buFont typeface="Arial"/>
              <a:buChar char="•"/>
              <a:defRPr/>
            </a:pPr>
            <a:r>
              <a:rPr lang="en-US" sz="1800">
                <a:ea typeface="ＭＳ Ｐゴシック" charset="-128"/>
                <a:cs typeface="ＭＳ Ｐゴシック" charset="-128"/>
              </a:rPr>
              <a:t>the mayor of the city</a:t>
            </a:r>
          </a:p>
          <a:p>
            <a:pPr marL="182880" indent="182880">
              <a:buFont typeface="Arial"/>
              <a:buChar char="•"/>
              <a:defRPr/>
            </a:pPr>
            <a:r>
              <a:rPr lang="en-US" sz="1800">
                <a:ea typeface="ＭＳ Ｐゴシック" charset="-128"/>
                <a:cs typeface="ＭＳ Ｐゴシック" charset="-128"/>
              </a:rPr>
              <a:t>a beggar</a:t>
            </a:r>
          </a:p>
          <a:p>
            <a:pPr marL="182880" indent="182880">
              <a:buFont typeface="Arial"/>
              <a:buChar char="•"/>
              <a:defRPr/>
            </a:pPr>
            <a:r>
              <a:rPr lang="en-US" sz="1800">
                <a:ea typeface="ＭＳ Ｐゴシック" charset="-128"/>
                <a:cs typeface="ＭＳ Ｐゴシック" charset="-128"/>
              </a:rPr>
              <a:t>a resident of the city</a:t>
            </a:r>
          </a:p>
          <a:p>
            <a:pPr marL="182880" indent="182880">
              <a:buFont typeface="Arial"/>
              <a:buChar char="•"/>
              <a:defRPr/>
            </a:pPr>
            <a:r>
              <a:rPr lang="en-US" sz="1800">
                <a:ea typeface="ＭＳ Ｐゴシック" charset="-128"/>
                <a:cs typeface="ＭＳ Ｐゴシック" charset="-128"/>
              </a:rPr>
              <a:t>a representative of a foundation that helps the poor</a:t>
            </a:r>
          </a:p>
          <a:p>
            <a:pPr>
              <a:defRPr/>
            </a:pPr>
            <a:r>
              <a:rPr lang="en-US" sz="1800" b="1">
                <a:ea typeface="ＭＳ Ｐゴシック" charset="-128"/>
                <a:cs typeface="ＭＳ Ｐゴシック" charset="-128"/>
              </a:rPr>
              <a:t>Consider:</a:t>
            </a:r>
          </a:p>
          <a:p>
            <a:pPr marL="182880" indent="182880">
              <a:buFont typeface="Arial"/>
              <a:buChar char="•"/>
              <a:defRPr/>
            </a:pPr>
            <a:r>
              <a:rPr lang="en-US" sz="1800">
                <a:ea typeface="ＭＳ Ｐゴシック" charset="-128"/>
                <a:cs typeface="ＭＳ Ｐゴシック" charset="-128"/>
              </a:rPr>
              <a:t>the need to enact laws for public good</a:t>
            </a:r>
          </a:p>
          <a:p>
            <a:pPr marL="182880" indent="182880">
              <a:buFont typeface="Arial"/>
              <a:buChar char="•"/>
              <a:defRPr/>
            </a:pPr>
            <a:r>
              <a:rPr lang="en-US" sz="1800">
                <a:ea typeface="ＭＳ Ｐゴシック" charset="-128"/>
                <a:cs typeface="ＭＳ Ｐゴシック" charset="-128"/>
              </a:rPr>
              <a:t>the need for food and shelter for the homeless/unemployed</a:t>
            </a:r>
          </a:p>
          <a:p>
            <a:pPr marL="182880" indent="182880">
              <a:buFont typeface="Arial"/>
              <a:buChar char="•"/>
              <a:defRPr/>
            </a:pPr>
            <a:r>
              <a:rPr lang="en-US" sz="1800">
                <a:ea typeface="ＭＳ Ｐゴシック" charset="-128"/>
                <a:cs typeface="ＭＳ Ｐゴシック" charset="-128"/>
              </a:rPr>
              <a:t>the need to feel safe in the streets</a:t>
            </a:r>
          </a:p>
          <a:p>
            <a:pPr marL="182880" indent="182880">
              <a:buFont typeface="Arial"/>
              <a:buChar char="•"/>
              <a:defRPr/>
            </a:pPr>
            <a:r>
              <a:rPr lang="en-US" sz="1800">
                <a:ea typeface="ＭＳ Ｐゴシック" charset="-128"/>
                <a:cs typeface="ＭＳ Ｐゴシック" charset="-128"/>
              </a:rPr>
              <a:t>where the beggars go when they leave the city</a:t>
            </a:r>
          </a:p>
          <a:p>
            <a:pPr marL="182880" indent="182880">
              <a:buFont typeface="Arial"/>
              <a:buChar char="•"/>
              <a:defRPr/>
            </a:pPr>
            <a:r>
              <a:rPr lang="en-US" sz="1800">
                <a:ea typeface="ＭＳ Ｐゴシック" charset="-128"/>
                <a:cs typeface="ＭＳ Ｐゴシック" charset="-128"/>
              </a:rPr>
              <a:t>the impact of the current economic conditions on poverty</a:t>
            </a:r>
            <a:endParaRPr lang="en-US" sz="1600">
              <a:latin typeface="Arial" charset="0"/>
              <a:ea typeface="ＭＳ Ｐゴシック" charset="-128"/>
              <a:cs typeface="ＭＳ Ｐゴシック" charset="-128"/>
            </a:endParaRPr>
          </a:p>
        </p:txBody>
      </p:sp>
      <p:sp>
        <p:nvSpPr>
          <p:cNvPr id="8" name="Title 7"/>
          <p:cNvSpPr>
            <a:spLocks noGrp="1"/>
          </p:cNvSpPr>
          <p:nvPr>
            <p:ph type="title"/>
          </p:nvPr>
        </p:nvSpPr>
        <p:spPr>
          <a:xfrm>
            <a:off x="381906" y="299130"/>
            <a:ext cx="8355693" cy="1335315"/>
          </a:xfrm>
        </p:spPr>
        <p:txBody>
          <a:bodyPr>
            <a:noAutofit/>
          </a:bodyPr>
          <a:lstStyle/>
          <a:p>
            <a:r>
              <a:rPr lang="en-US" sz="3200">
                <a:solidFill>
                  <a:schemeClr val="tx1"/>
                </a:solidFill>
              </a:rPr>
              <a:t>Home and Shelter</a:t>
            </a:r>
            <a:br>
              <a:rPr lang="en-US" sz="3200">
                <a:solidFill>
                  <a:schemeClr val="tx1"/>
                </a:solidFill>
              </a:rPr>
            </a:br>
            <a:r>
              <a:rPr lang="en-US" sz="2400" i="1">
                <a:solidFill>
                  <a:schemeClr val="tx1"/>
                </a:solidFill>
              </a:rPr>
              <a:t>EQ: Why does everyone need a place to call home?</a:t>
            </a:r>
          </a:p>
        </p:txBody>
      </p:sp>
      <p:sp>
        <p:nvSpPr>
          <p:cNvPr id="7" name="Footer Placeholder 6"/>
          <p:cNvSpPr>
            <a:spLocks noGrp="1"/>
          </p:cNvSpPr>
          <p:nvPr>
            <p:ph type="ftr" sz="quarter" idx="11"/>
          </p:nvPr>
        </p:nvSpPr>
        <p:spPr>
          <a:xfrm>
            <a:off x="0" y="6481762"/>
            <a:ext cx="5421083" cy="365125"/>
          </a:xfrm>
        </p:spPr>
        <p:txBody>
          <a:bodyPr/>
          <a:lstStyle/>
          <a:p>
            <a:r>
              <a:rPr lang="en-US"/>
              <a:t>Laura Terrill</a:t>
            </a:r>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21</a:t>
            </a:fld>
            <a:endParaRPr lang="en-US"/>
          </a:p>
        </p:txBody>
      </p:sp>
      <p:sp>
        <p:nvSpPr>
          <p:cNvPr id="10" name="TextBox 9"/>
          <p:cNvSpPr txBox="1"/>
          <p:nvPr/>
        </p:nvSpPr>
        <p:spPr>
          <a:xfrm>
            <a:off x="171450" y="1543720"/>
            <a:ext cx="2120900" cy="95410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2800"/>
              <a:t>Structured Debate</a:t>
            </a:r>
          </a:p>
        </p:txBody>
      </p:sp>
    </p:spTree>
    <p:extLst>
      <p:ext uri="{BB962C8B-B14F-4D97-AF65-F5344CB8AC3E}">
        <p14:creationId xmlns:p14="http://schemas.microsoft.com/office/powerpoint/2010/main" val="811037935"/>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p:cNvSpPr>
            <a:spLocks noGrp="1"/>
          </p:cNvSpPr>
          <p:nvPr>
            <p:ph type="ftr" sz="quarter" idx="11"/>
          </p:nvPr>
        </p:nvSpPr>
        <p:spPr/>
        <p:txBody>
          <a:bodyPr/>
          <a:lstStyle/>
          <a:p>
            <a:r>
              <a:rPr lang="en-US"/>
              <a:t>Laura Terrill</a:t>
            </a:r>
          </a:p>
        </p:txBody>
      </p:sp>
      <p:sp>
        <p:nvSpPr>
          <p:cNvPr id="199682" name="Title 1"/>
          <p:cNvSpPr>
            <a:spLocks noGrp="1"/>
          </p:cNvSpPr>
          <p:nvPr>
            <p:ph type="title" idx="4294967295"/>
          </p:nvPr>
        </p:nvSpPr>
        <p:spPr>
          <a:xfrm>
            <a:off x="0" y="128588"/>
            <a:ext cx="3276600" cy="1143000"/>
          </a:xfrm>
        </p:spPr>
        <p:txBody>
          <a:bodyPr/>
          <a:lstStyle/>
          <a:p>
            <a:pPr eaLnBrk="1" hangingPunct="1"/>
            <a:r>
              <a:rPr lang="en-US">
                <a:solidFill>
                  <a:schemeClr val="tx1"/>
                </a:solidFill>
                <a:ea typeface="ＭＳ Ｐゴシック" pitchFamily="-105" charset="-128"/>
                <a:cs typeface="ＭＳ Ｐゴシック" pitchFamily="-105" charset="-128"/>
              </a:rPr>
              <a:t>Testing Day</a:t>
            </a:r>
          </a:p>
        </p:txBody>
      </p:sp>
      <p:sp>
        <p:nvSpPr>
          <p:cNvPr id="199683" name="Content Placeholder 7"/>
          <p:cNvSpPr>
            <a:spLocks noGrp="1"/>
          </p:cNvSpPr>
          <p:nvPr>
            <p:ph idx="4294967295"/>
          </p:nvPr>
        </p:nvSpPr>
        <p:spPr>
          <a:xfrm>
            <a:off x="3054122" y="302756"/>
            <a:ext cx="6022975" cy="5304947"/>
          </a:xfrm>
        </p:spPr>
        <p:txBody>
          <a:bodyPr>
            <a:noAutofit/>
          </a:bodyPr>
          <a:lstStyle/>
          <a:p>
            <a:pPr eaLnBrk="1" hangingPunct="1"/>
            <a:r>
              <a:rPr lang="en-US" sz="2000">
                <a:ea typeface="Cambria" pitchFamily="-105" charset="0"/>
                <a:cs typeface="Cambria" pitchFamily="-105" charset="0"/>
              </a:rPr>
              <a:t>Use the technology that is available to you, low-tech options will work</a:t>
            </a:r>
          </a:p>
          <a:p>
            <a:pPr eaLnBrk="1" hangingPunct="1"/>
            <a:r>
              <a:rPr lang="en-US" sz="2000">
                <a:ea typeface="Cambria" pitchFamily="-105" charset="0"/>
                <a:cs typeface="Cambria" pitchFamily="-105" charset="0"/>
              </a:rPr>
              <a:t>Select random partners on the day of the test, determine and post the order</a:t>
            </a:r>
          </a:p>
          <a:p>
            <a:pPr eaLnBrk="1" hangingPunct="1"/>
            <a:r>
              <a:rPr lang="en-US" sz="2000">
                <a:ea typeface="Cambria" pitchFamily="-105" charset="0"/>
                <a:cs typeface="Cambria" pitchFamily="-105" charset="0"/>
              </a:rPr>
              <a:t>Assign work to students, often a presentational assessment will work well</a:t>
            </a:r>
          </a:p>
          <a:p>
            <a:pPr eaLnBrk="1" hangingPunct="1"/>
            <a:r>
              <a:rPr lang="en-US" sz="2000">
                <a:ea typeface="Cambria" pitchFamily="-105" charset="0"/>
                <a:cs typeface="Cambria" pitchFamily="-105" charset="0"/>
              </a:rPr>
              <a:t>Create an ondeck area where each pair draws a situation at random, practices for 2 minutes and prepares to take either part</a:t>
            </a:r>
          </a:p>
          <a:p>
            <a:pPr eaLnBrk="1" hangingPunct="1"/>
            <a:r>
              <a:rPr lang="en-US" sz="2000">
                <a:ea typeface="Cambria" pitchFamily="-105" charset="0"/>
                <a:cs typeface="Cambria" pitchFamily="-105" charset="0"/>
              </a:rPr>
              <a:t>Move the ondeck students to a station in front of you. Set a timer for a set amount of time and indicate which partner should start the conversation. </a:t>
            </a:r>
          </a:p>
          <a:p>
            <a:pPr eaLnBrk="1" hangingPunct="1"/>
            <a:r>
              <a:rPr lang="en-US" sz="2000">
                <a:ea typeface="Cambria" pitchFamily="-105" charset="0"/>
                <a:cs typeface="Cambria" pitchFamily="-105" charset="0"/>
              </a:rPr>
              <a:t>Call time if necessary. Mark the rubric before asking the next pair to move to the station in front of you. </a:t>
            </a:r>
          </a:p>
          <a:p>
            <a:pPr marL="0" indent="0" eaLnBrk="1" hangingPunct="1">
              <a:buNone/>
            </a:pPr>
            <a:endParaRPr lang="en-US" sz="2000">
              <a:ea typeface="Cambria" pitchFamily="-105" charset="0"/>
              <a:cs typeface="Cambria" pitchFamily="-105" charset="0"/>
            </a:endParaRPr>
          </a:p>
        </p:txBody>
      </p:sp>
      <p:grpSp>
        <p:nvGrpSpPr>
          <p:cNvPr id="2" name="Group 34"/>
          <p:cNvGrpSpPr>
            <a:grpSpLocks/>
          </p:cNvGrpSpPr>
          <p:nvPr/>
        </p:nvGrpSpPr>
        <p:grpSpPr bwMode="auto">
          <a:xfrm>
            <a:off x="228600" y="1395413"/>
            <a:ext cx="2840038" cy="1905000"/>
            <a:chOff x="228600" y="1394936"/>
            <a:chExt cx="2839903" cy="1905000"/>
          </a:xfrm>
        </p:grpSpPr>
        <p:pic>
          <p:nvPicPr>
            <p:cNvPr id="199699" name="Picture 8"/>
            <p:cNvPicPr>
              <a:picLocks noChangeAspect="1"/>
            </p:cNvPicPr>
            <p:nvPr/>
          </p:nvPicPr>
          <p:blipFill>
            <a:blip r:embed="rId3"/>
            <a:srcRect/>
            <a:stretch>
              <a:fillRect/>
            </a:stretch>
          </p:blipFill>
          <p:spPr bwMode="auto">
            <a:xfrm>
              <a:off x="609600" y="1828800"/>
              <a:ext cx="717550" cy="1346200"/>
            </a:xfrm>
            <a:prstGeom prst="rect">
              <a:avLst/>
            </a:prstGeom>
            <a:noFill/>
            <a:ln w="9525">
              <a:noFill/>
              <a:miter lim="800000"/>
              <a:headEnd/>
              <a:tailEnd/>
            </a:ln>
          </p:spPr>
        </p:pic>
        <p:sp>
          <p:nvSpPr>
            <p:cNvPr id="199700" name="TextBox 20"/>
            <p:cNvSpPr txBox="1">
              <a:spLocks noChangeArrowheads="1"/>
            </p:cNvSpPr>
            <p:nvPr/>
          </p:nvSpPr>
          <p:spPr bwMode="auto">
            <a:xfrm>
              <a:off x="794641" y="1459468"/>
              <a:ext cx="1456724" cy="369332"/>
            </a:xfrm>
            <a:prstGeom prst="rect">
              <a:avLst/>
            </a:prstGeom>
            <a:noFill/>
            <a:ln w="9525">
              <a:noFill/>
              <a:miter lim="800000"/>
              <a:headEnd/>
              <a:tailEnd/>
            </a:ln>
          </p:spPr>
          <p:txBody>
            <a:bodyPr wrap="none">
              <a:prstTxWarp prst="textNoShape">
                <a:avLst/>
              </a:prstTxWarp>
              <a:spAutoFit/>
            </a:bodyPr>
            <a:lstStyle/>
            <a:p>
              <a:r>
                <a:rPr lang="en-US"/>
                <a:t>On-deck Area</a:t>
              </a:r>
            </a:p>
          </p:txBody>
        </p:sp>
        <p:sp>
          <p:nvSpPr>
            <p:cNvPr id="199701" name="TextBox 21"/>
            <p:cNvSpPr txBox="1">
              <a:spLocks noChangeArrowheads="1"/>
            </p:cNvSpPr>
            <p:nvPr/>
          </p:nvSpPr>
          <p:spPr bwMode="auto">
            <a:xfrm>
              <a:off x="1320793" y="2004536"/>
              <a:ext cx="1747710" cy="1077218"/>
            </a:xfrm>
            <a:prstGeom prst="rect">
              <a:avLst/>
            </a:prstGeom>
            <a:noFill/>
            <a:ln w="9525">
              <a:noFill/>
              <a:miter lim="800000"/>
              <a:headEnd/>
              <a:tailEnd/>
            </a:ln>
          </p:spPr>
          <p:txBody>
            <a:bodyPr>
              <a:prstTxWarp prst="textNoShape">
                <a:avLst/>
              </a:prstTxWarp>
              <a:spAutoFit/>
            </a:bodyPr>
            <a:lstStyle/>
            <a:p>
              <a:r>
                <a:rPr lang="en-US" sz="1600"/>
                <a:t>Students:</a:t>
              </a:r>
            </a:p>
            <a:p>
              <a:pPr>
                <a:buFont typeface="Arial" pitchFamily="-105" charset="0"/>
                <a:buChar char="•"/>
              </a:pPr>
              <a:r>
                <a:rPr lang="en-US" sz="1600"/>
                <a:t>Select images</a:t>
              </a:r>
            </a:p>
            <a:p>
              <a:pPr>
                <a:buFont typeface="Arial" pitchFamily="-105" charset="0"/>
                <a:buChar char="•"/>
              </a:pPr>
              <a:r>
                <a:rPr lang="en-US" sz="1600"/>
                <a:t>Practice both roles</a:t>
              </a:r>
            </a:p>
          </p:txBody>
        </p:sp>
        <p:sp>
          <p:nvSpPr>
            <p:cNvPr id="29" name="Octagon 28"/>
            <p:cNvSpPr/>
            <p:nvPr/>
          </p:nvSpPr>
          <p:spPr>
            <a:xfrm>
              <a:off x="228600" y="1394936"/>
              <a:ext cx="2590679" cy="19050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703" name="TextBox 29"/>
            <p:cNvSpPr txBox="1">
              <a:spLocks noChangeArrowheads="1"/>
            </p:cNvSpPr>
            <p:nvPr/>
          </p:nvSpPr>
          <p:spPr bwMode="auto">
            <a:xfrm>
              <a:off x="228600" y="2133600"/>
              <a:ext cx="359932" cy="369332"/>
            </a:xfrm>
            <a:prstGeom prst="rect">
              <a:avLst/>
            </a:prstGeom>
            <a:noFill/>
            <a:ln w="9525">
              <a:noFill/>
              <a:miter lim="800000"/>
              <a:headEnd/>
              <a:tailEnd/>
            </a:ln>
          </p:spPr>
          <p:txBody>
            <a:bodyPr wrap="none">
              <a:prstTxWarp prst="textNoShape">
                <a:avLst/>
              </a:prstTxWarp>
              <a:spAutoFit/>
            </a:bodyPr>
            <a:lstStyle/>
            <a:p>
              <a:r>
                <a:rPr lang="en-US"/>
                <a:t>1.</a:t>
              </a:r>
            </a:p>
          </p:txBody>
        </p:sp>
      </p:grpSp>
      <p:grpSp>
        <p:nvGrpSpPr>
          <p:cNvPr id="3" name="Group 27"/>
          <p:cNvGrpSpPr>
            <a:grpSpLocks/>
          </p:cNvGrpSpPr>
          <p:nvPr/>
        </p:nvGrpSpPr>
        <p:grpSpPr bwMode="auto">
          <a:xfrm>
            <a:off x="76200" y="4419600"/>
            <a:ext cx="3962400" cy="2133600"/>
            <a:chOff x="76200" y="4419600"/>
            <a:chExt cx="3962400" cy="2133600"/>
          </a:xfrm>
        </p:grpSpPr>
        <p:pic>
          <p:nvPicPr>
            <p:cNvPr id="199692" name="Picture 18" descr="teachhead10-4c.gif"/>
            <p:cNvPicPr>
              <a:picLocks noChangeAspect="1"/>
            </p:cNvPicPr>
            <p:nvPr/>
          </p:nvPicPr>
          <p:blipFill>
            <a:blip r:embed="rId4"/>
            <a:srcRect/>
            <a:stretch>
              <a:fillRect/>
            </a:stretch>
          </p:blipFill>
          <p:spPr bwMode="auto">
            <a:xfrm>
              <a:off x="356077" y="5507391"/>
              <a:ext cx="889000" cy="705866"/>
            </a:xfrm>
            <a:prstGeom prst="rect">
              <a:avLst/>
            </a:prstGeom>
            <a:noFill/>
            <a:ln w="9525">
              <a:noFill/>
              <a:miter lim="800000"/>
              <a:headEnd/>
              <a:tailEnd/>
            </a:ln>
          </p:spPr>
        </p:pic>
        <p:pic>
          <p:nvPicPr>
            <p:cNvPr id="199693" name="Picture 14" descr="answer-girl2-color.gif"/>
            <p:cNvPicPr>
              <a:picLocks noChangeAspect="1"/>
            </p:cNvPicPr>
            <p:nvPr/>
          </p:nvPicPr>
          <p:blipFill>
            <a:blip r:embed="rId5"/>
            <a:srcRect/>
            <a:stretch>
              <a:fillRect/>
            </a:stretch>
          </p:blipFill>
          <p:spPr bwMode="auto">
            <a:xfrm>
              <a:off x="1194277" y="5354991"/>
              <a:ext cx="514350" cy="617220"/>
            </a:xfrm>
            <a:prstGeom prst="rect">
              <a:avLst/>
            </a:prstGeom>
            <a:noFill/>
            <a:ln w="9525">
              <a:noFill/>
              <a:miter lim="800000"/>
              <a:headEnd/>
              <a:tailEnd/>
            </a:ln>
          </p:spPr>
        </p:pic>
        <p:pic>
          <p:nvPicPr>
            <p:cNvPr id="199694" name="Picture 13" descr="answer-boy-color.gif"/>
            <p:cNvPicPr>
              <a:picLocks noChangeAspect="1"/>
            </p:cNvPicPr>
            <p:nvPr/>
          </p:nvPicPr>
          <p:blipFill>
            <a:blip r:embed="rId6"/>
            <a:srcRect/>
            <a:stretch>
              <a:fillRect/>
            </a:stretch>
          </p:blipFill>
          <p:spPr bwMode="auto">
            <a:xfrm>
              <a:off x="889477" y="4890171"/>
              <a:ext cx="514350" cy="617220"/>
            </a:xfrm>
            <a:prstGeom prst="rect">
              <a:avLst/>
            </a:prstGeom>
            <a:noFill/>
            <a:ln w="9525">
              <a:noFill/>
              <a:miter lim="800000"/>
              <a:headEnd/>
              <a:tailEnd/>
            </a:ln>
          </p:spPr>
        </p:pic>
        <p:sp>
          <p:nvSpPr>
            <p:cNvPr id="199695" name="TextBox 22"/>
            <p:cNvSpPr txBox="1">
              <a:spLocks noChangeArrowheads="1"/>
            </p:cNvSpPr>
            <p:nvPr/>
          </p:nvSpPr>
          <p:spPr bwMode="auto">
            <a:xfrm>
              <a:off x="1143472" y="4572000"/>
              <a:ext cx="1879729" cy="369332"/>
            </a:xfrm>
            <a:prstGeom prst="rect">
              <a:avLst/>
            </a:prstGeom>
            <a:noFill/>
            <a:ln w="9525">
              <a:noFill/>
              <a:miter lim="800000"/>
              <a:headEnd/>
              <a:tailEnd/>
            </a:ln>
          </p:spPr>
          <p:txBody>
            <a:bodyPr wrap="none">
              <a:prstTxWarp prst="textNoShape">
                <a:avLst/>
              </a:prstTxWarp>
              <a:spAutoFit/>
            </a:bodyPr>
            <a:lstStyle/>
            <a:p>
              <a:r>
                <a:rPr lang="en-US"/>
                <a:t>Performance Area</a:t>
              </a:r>
            </a:p>
          </p:txBody>
        </p:sp>
        <p:sp>
          <p:nvSpPr>
            <p:cNvPr id="199696" name="TextBox 23"/>
            <p:cNvSpPr txBox="1">
              <a:spLocks noChangeArrowheads="1"/>
            </p:cNvSpPr>
            <p:nvPr/>
          </p:nvSpPr>
          <p:spPr bwMode="auto">
            <a:xfrm>
              <a:off x="1724047" y="5050191"/>
              <a:ext cx="2146742" cy="1077218"/>
            </a:xfrm>
            <a:prstGeom prst="rect">
              <a:avLst/>
            </a:prstGeom>
            <a:noFill/>
            <a:ln w="9525">
              <a:noFill/>
              <a:miter lim="800000"/>
              <a:headEnd/>
              <a:tailEnd/>
            </a:ln>
          </p:spPr>
          <p:txBody>
            <a:bodyPr wrap="none">
              <a:prstTxWarp prst="textNoShape">
                <a:avLst/>
              </a:prstTxWarp>
              <a:spAutoFit/>
            </a:bodyPr>
            <a:lstStyle/>
            <a:p>
              <a:r>
                <a:rPr lang="en-US" sz="1600"/>
                <a:t>Teacher:</a:t>
              </a:r>
            </a:p>
            <a:p>
              <a:pPr>
                <a:buFont typeface="Arial" pitchFamily="-105" charset="0"/>
                <a:buChar char="•"/>
              </a:pPr>
              <a:r>
                <a:rPr lang="en-US" sz="1600"/>
                <a:t>Indicates who starts</a:t>
              </a:r>
            </a:p>
            <a:p>
              <a:pPr>
                <a:buFont typeface="Arial" pitchFamily="-105" charset="0"/>
                <a:buChar char="•"/>
              </a:pPr>
              <a:r>
                <a:rPr lang="en-US" sz="1600"/>
                <a:t>Sets timer</a:t>
              </a:r>
            </a:p>
            <a:p>
              <a:pPr>
                <a:buFont typeface="Arial" pitchFamily="-105" charset="0"/>
                <a:buChar char="•"/>
              </a:pPr>
              <a:r>
                <a:rPr lang="en-US" sz="1600"/>
                <a:t>Assesses performance</a:t>
              </a:r>
            </a:p>
          </p:txBody>
        </p:sp>
        <p:sp>
          <p:nvSpPr>
            <p:cNvPr id="31" name="Teardrop 30"/>
            <p:cNvSpPr/>
            <p:nvPr/>
          </p:nvSpPr>
          <p:spPr>
            <a:xfrm>
              <a:off x="76200" y="4419600"/>
              <a:ext cx="3962400" cy="2133600"/>
            </a:xfrm>
            <a:prstGeom prst="teardrop">
              <a:avLst>
                <a:gd name="adj" fmla="val 68170"/>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698" name="TextBox 31"/>
            <p:cNvSpPr txBox="1">
              <a:spLocks noChangeArrowheads="1"/>
            </p:cNvSpPr>
            <p:nvPr/>
          </p:nvSpPr>
          <p:spPr bwMode="auto">
            <a:xfrm>
              <a:off x="152400" y="5124328"/>
              <a:ext cx="359932" cy="369332"/>
            </a:xfrm>
            <a:prstGeom prst="rect">
              <a:avLst/>
            </a:prstGeom>
            <a:noFill/>
            <a:ln w="9525">
              <a:noFill/>
              <a:miter lim="800000"/>
              <a:headEnd/>
              <a:tailEnd/>
            </a:ln>
          </p:spPr>
          <p:txBody>
            <a:bodyPr wrap="none">
              <a:prstTxWarp prst="textNoShape">
                <a:avLst/>
              </a:prstTxWarp>
              <a:spAutoFit/>
            </a:bodyPr>
            <a:lstStyle/>
            <a:p>
              <a:r>
                <a:rPr lang="en-US"/>
                <a:t>2.</a:t>
              </a:r>
            </a:p>
          </p:txBody>
        </p:sp>
      </p:grpSp>
      <p:grpSp>
        <p:nvGrpSpPr>
          <p:cNvPr id="4" name="Group 36"/>
          <p:cNvGrpSpPr>
            <a:grpSpLocks/>
          </p:cNvGrpSpPr>
          <p:nvPr/>
        </p:nvGrpSpPr>
        <p:grpSpPr bwMode="auto">
          <a:xfrm>
            <a:off x="5395907" y="5257800"/>
            <a:ext cx="3574165" cy="1295400"/>
            <a:chOff x="5396493" y="5257800"/>
            <a:chExt cx="3574004" cy="1295400"/>
          </a:xfrm>
        </p:grpSpPr>
        <p:sp>
          <p:nvSpPr>
            <p:cNvPr id="199688" name="TextBox 24"/>
            <p:cNvSpPr txBox="1">
              <a:spLocks noChangeArrowheads="1"/>
            </p:cNvSpPr>
            <p:nvPr/>
          </p:nvSpPr>
          <p:spPr bwMode="auto">
            <a:xfrm>
              <a:off x="6908808" y="5509736"/>
              <a:ext cx="2061689" cy="830997"/>
            </a:xfrm>
            <a:prstGeom prst="rect">
              <a:avLst/>
            </a:prstGeom>
            <a:noFill/>
            <a:ln w="9525">
              <a:noFill/>
              <a:miter lim="800000"/>
              <a:headEnd/>
              <a:tailEnd/>
            </a:ln>
          </p:spPr>
          <p:txBody>
            <a:bodyPr wrap="none">
              <a:prstTxWarp prst="textNoShape">
                <a:avLst/>
              </a:prstTxWarp>
              <a:spAutoFit/>
            </a:bodyPr>
            <a:lstStyle/>
            <a:p>
              <a:r>
                <a:rPr lang="en-US" sz="1600"/>
                <a:t>Students in class work</a:t>
              </a:r>
            </a:p>
            <a:p>
              <a:r>
                <a:rPr lang="en-US" sz="1600"/>
                <a:t>quietly on assigned </a:t>
              </a:r>
            </a:p>
            <a:p>
              <a:r>
                <a:rPr lang="en-US" sz="1600"/>
                <a:t>task.</a:t>
              </a:r>
            </a:p>
          </p:txBody>
        </p:sp>
        <p:pic>
          <p:nvPicPr>
            <p:cNvPr id="199689" name="Picture 26" descr="4802940765_95db7428d2.jpg"/>
            <p:cNvPicPr>
              <a:picLocks noChangeAspect="1"/>
            </p:cNvPicPr>
            <p:nvPr/>
          </p:nvPicPr>
          <p:blipFill>
            <a:blip r:embed="rId7"/>
            <a:srcRect/>
            <a:stretch>
              <a:fillRect/>
            </a:stretch>
          </p:blipFill>
          <p:spPr bwMode="auto">
            <a:xfrm>
              <a:off x="5675093" y="5372100"/>
              <a:ext cx="1270000" cy="952500"/>
            </a:xfrm>
            <a:prstGeom prst="rect">
              <a:avLst/>
            </a:prstGeom>
            <a:noFill/>
            <a:ln w="9525">
              <a:noFill/>
              <a:miter lim="800000"/>
              <a:headEnd/>
              <a:tailEnd/>
            </a:ln>
          </p:spPr>
        </p:pic>
        <p:sp>
          <p:nvSpPr>
            <p:cNvPr id="33" name="Octagon 32"/>
            <p:cNvSpPr/>
            <p:nvPr/>
          </p:nvSpPr>
          <p:spPr>
            <a:xfrm>
              <a:off x="5396493" y="5257800"/>
              <a:ext cx="3505040" cy="12954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691" name="TextBox 33"/>
            <p:cNvSpPr txBox="1">
              <a:spLocks noChangeArrowheads="1"/>
            </p:cNvSpPr>
            <p:nvPr/>
          </p:nvSpPr>
          <p:spPr bwMode="auto">
            <a:xfrm>
              <a:off x="5431268" y="5726668"/>
              <a:ext cx="359932" cy="369332"/>
            </a:xfrm>
            <a:prstGeom prst="rect">
              <a:avLst/>
            </a:prstGeom>
            <a:noFill/>
            <a:ln w="9525">
              <a:noFill/>
              <a:miter lim="800000"/>
              <a:headEnd/>
              <a:tailEnd/>
            </a:ln>
          </p:spPr>
          <p:txBody>
            <a:bodyPr wrap="none">
              <a:prstTxWarp prst="textNoShape">
                <a:avLst/>
              </a:prstTxWarp>
              <a:spAutoFit/>
            </a:bodyPr>
            <a:lstStyle/>
            <a:p>
              <a:r>
                <a:rPr lang="en-US"/>
                <a:t>3.</a:t>
              </a:r>
            </a:p>
          </p:txBody>
        </p:sp>
      </p:grpSp>
      <p:sp>
        <p:nvSpPr>
          <p:cNvPr id="25" name="Slide Number Placeholder 24"/>
          <p:cNvSpPr>
            <a:spLocks noGrp="1"/>
          </p:cNvSpPr>
          <p:nvPr>
            <p:ph type="sldNum" sz="quarter" idx="12"/>
          </p:nvPr>
        </p:nvSpPr>
        <p:spPr/>
        <p:txBody>
          <a:bodyPr/>
          <a:lstStyle/>
          <a:p>
            <a:fld id="{74C2F60E-34D8-DD42-93FD-7BD7AE432328}" type="slidenum">
              <a:rPr lang="en-US"/>
              <a:pPr/>
              <a:t>22</a:t>
            </a:fld>
            <a:endParaRPr lang="en-US"/>
          </a:p>
        </p:txBody>
      </p:sp>
    </p:spTree>
    <p:extLst>
      <p:ext uri="{BB962C8B-B14F-4D97-AF65-F5344CB8AC3E}">
        <p14:creationId xmlns:p14="http://schemas.microsoft.com/office/powerpoint/2010/main" val="15054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8931" name="Text Box 3"/>
          <p:cNvSpPr txBox="1">
            <a:spLocks noChangeArrowheads="1"/>
          </p:cNvSpPr>
          <p:nvPr/>
        </p:nvSpPr>
        <p:spPr bwMode="auto">
          <a:xfrm>
            <a:off x="711200" y="1623527"/>
            <a:ext cx="3338286" cy="1754326"/>
          </a:xfrm>
          <a:prstGeom prst="rect">
            <a:avLst/>
          </a:prstGeom>
          <a:noFill/>
          <a:ln w="9525">
            <a:noFill/>
            <a:miter lim="800000"/>
            <a:headEnd/>
            <a:tailEnd/>
          </a:ln>
        </p:spPr>
        <p:txBody>
          <a:bodyPr wrap="square">
            <a:prstTxWarp prst="textNoShape">
              <a:avLst/>
            </a:prstTxWarp>
            <a:spAutoFit/>
          </a:bodyPr>
          <a:lstStyle/>
          <a:p>
            <a:r>
              <a:rPr lang="en-US" sz="3600"/>
              <a:t>gestures</a:t>
            </a:r>
          </a:p>
          <a:p>
            <a:r>
              <a:rPr lang="en-US" sz="3600"/>
              <a:t>immersion</a:t>
            </a:r>
          </a:p>
          <a:p>
            <a:r>
              <a:rPr lang="en-US" sz="3600"/>
              <a:t>comprehensible</a:t>
            </a:r>
          </a:p>
        </p:txBody>
      </p:sp>
      <p:sp>
        <p:nvSpPr>
          <p:cNvPr id="1148932" name="Text Box 4"/>
          <p:cNvSpPr txBox="1">
            <a:spLocks noChangeArrowheads="1"/>
          </p:cNvSpPr>
          <p:nvPr/>
        </p:nvSpPr>
        <p:spPr bwMode="auto">
          <a:xfrm>
            <a:off x="5486400" y="3946525"/>
            <a:ext cx="2999539" cy="2554545"/>
          </a:xfrm>
          <a:prstGeom prst="rect">
            <a:avLst/>
          </a:prstGeom>
          <a:noFill/>
          <a:ln w="9525">
            <a:noFill/>
            <a:miter lim="800000"/>
            <a:headEnd/>
            <a:tailEnd/>
          </a:ln>
        </p:spPr>
        <p:txBody>
          <a:bodyPr wrap="none">
            <a:prstTxWarp prst="textNoShape">
              <a:avLst/>
            </a:prstTxWarp>
            <a:spAutoFit/>
          </a:bodyPr>
          <a:lstStyle/>
          <a:p>
            <a:r>
              <a:rPr lang="en-US" sz="4000"/>
              <a:t>visuals </a:t>
            </a:r>
          </a:p>
          <a:p>
            <a:r>
              <a:rPr lang="en-US" sz="4000"/>
              <a:t>gestures</a:t>
            </a:r>
          </a:p>
          <a:p>
            <a:r>
              <a:rPr lang="en-US" sz="4000"/>
              <a:t>interpersonal</a:t>
            </a:r>
          </a:p>
          <a:p>
            <a:endParaRPr lang="en-US" sz="4000"/>
          </a:p>
        </p:txBody>
      </p:sp>
      <p:pic>
        <p:nvPicPr>
          <p:cNvPr id="106500" name="Picture 5" descr="password_titlecard"/>
          <p:cNvPicPr>
            <a:picLocks noChangeAspect="1" noChangeArrowheads="1"/>
          </p:cNvPicPr>
          <p:nvPr/>
        </p:nvPicPr>
        <p:blipFill>
          <a:blip r:embed="rId3"/>
          <a:srcRect/>
          <a:stretch>
            <a:fillRect/>
          </a:stretch>
        </p:blipFill>
        <p:spPr bwMode="auto">
          <a:xfrm>
            <a:off x="4621763" y="903871"/>
            <a:ext cx="4033838" cy="2268538"/>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23</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48931"/>
                                        </p:tgtEl>
                                        <p:attrNameLst>
                                          <p:attrName>style.visibility</p:attrName>
                                        </p:attrNameLst>
                                      </p:cBhvr>
                                      <p:to>
                                        <p:strVal val="visible"/>
                                      </p:to>
                                    </p:set>
                                    <p:animEffect transition="in" filter="checkerboard(across)">
                                      <p:cBhvr>
                                        <p:cTn id="7" dur="500"/>
                                        <p:tgtEl>
                                          <p:spTgt spid="1148931"/>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1148932"/>
                                        </p:tgtEl>
                                        <p:attrNameLst>
                                          <p:attrName>style.visibility</p:attrName>
                                        </p:attrNameLst>
                                      </p:cBhvr>
                                      <p:to>
                                        <p:strVal val="visible"/>
                                      </p:to>
                                    </p:set>
                                    <p:anim calcmode="lin" valueType="num">
                                      <p:cBhvr>
                                        <p:cTn id="12" dur="500" decel="50000" fill="hold">
                                          <p:stCondLst>
                                            <p:cond delay="0"/>
                                          </p:stCondLst>
                                        </p:cTn>
                                        <p:tgtEl>
                                          <p:spTgt spid="1148932"/>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148932"/>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148932"/>
                                        </p:tgtEl>
                                        <p:attrNameLst>
                                          <p:attrName>ppt_w</p:attrName>
                                        </p:attrNameLst>
                                      </p:cBhvr>
                                      <p:tavLst>
                                        <p:tav tm="0">
                                          <p:val>
                                            <p:strVal val="#ppt_w*.05"/>
                                          </p:val>
                                        </p:tav>
                                        <p:tav tm="100000">
                                          <p:val>
                                            <p:strVal val="#ppt_w"/>
                                          </p:val>
                                        </p:tav>
                                      </p:tavLst>
                                    </p:anim>
                                    <p:anim calcmode="lin" valueType="num">
                                      <p:cBhvr>
                                        <p:cTn id="15" dur="1000" fill="hold"/>
                                        <p:tgtEl>
                                          <p:spTgt spid="1148932"/>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148932"/>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148932"/>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148932"/>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1489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8931" grpId="0"/>
      <p:bldP spid="1148932"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6" name="Picture 5" descr="career_pathways_puzzle.jpg"/>
          <p:cNvPicPr>
            <a:picLocks/>
          </p:cNvPicPr>
          <p:nvPr/>
        </p:nvPicPr>
        <p:blipFill>
          <a:blip r:embed="rId2">
            <a:alphaModFix amt="32000"/>
          </a:blip>
          <a:stretch>
            <a:fillRect/>
          </a:stretch>
        </p:blipFill>
        <p:spPr>
          <a:xfrm>
            <a:off x="-500140" y="0"/>
            <a:ext cx="9924990" cy="7132320"/>
          </a:xfrm>
          <a:prstGeom prst="rect">
            <a:avLst/>
          </a:prstGeom>
        </p:spPr>
      </p:pic>
      <p:sp>
        <p:nvSpPr>
          <p:cNvPr id="7" name="TextBox 6"/>
          <p:cNvSpPr txBox="1">
            <a:spLocks noChangeArrowheads="1"/>
          </p:cNvSpPr>
          <p:nvPr/>
        </p:nvSpPr>
        <p:spPr bwMode="auto">
          <a:xfrm>
            <a:off x="185856" y="557628"/>
            <a:ext cx="8689014" cy="5539979"/>
          </a:xfrm>
          <a:prstGeom prst="rect">
            <a:avLst/>
          </a:prstGeom>
          <a:noFill/>
          <a:ln w="9525">
            <a:noFill/>
            <a:miter lim="800000"/>
            <a:headEnd/>
            <a:tailEnd/>
          </a:ln>
        </p:spPr>
        <p:txBody>
          <a:bodyPr wrap="square">
            <a:prstTxWarp prst="textNoShape">
              <a:avLst/>
            </a:prstTxWarp>
            <a:spAutoFit/>
          </a:bodyPr>
          <a:lstStyle/>
          <a:p>
            <a:pPr algn="ctr"/>
            <a:r>
              <a:rPr lang="en-US" sz="2800">
                <a:solidFill>
                  <a:schemeClr val="bg1"/>
                </a:solidFill>
              </a:rPr>
              <a:t>“If you want to feel secure, </a:t>
            </a:r>
            <a:br>
              <a:rPr lang="en-US" sz="2800">
                <a:solidFill>
                  <a:schemeClr val="bg1"/>
                </a:solidFill>
              </a:rPr>
            </a:br>
            <a:r>
              <a:rPr lang="en-US" sz="2800">
                <a:solidFill>
                  <a:schemeClr val="bg1"/>
                </a:solidFill>
              </a:rPr>
              <a:t>Do what you already know how to do.</a:t>
            </a:r>
          </a:p>
          <a:p>
            <a:pPr algn="ctr"/>
            <a:endParaRPr lang="en-US" sz="2800">
              <a:solidFill>
                <a:schemeClr val="bg1"/>
              </a:solidFill>
            </a:endParaRPr>
          </a:p>
          <a:p>
            <a:pPr algn="ctr"/>
            <a:r>
              <a:rPr lang="en-US" sz="2800">
                <a:solidFill>
                  <a:schemeClr val="bg1"/>
                </a:solidFill>
              </a:rPr>
              <a:t>If you want to be a true professional and continue to grow…</a:t>
            </a:r>
          </a:p>
          <a:p>
            <a:pPr algn="ctr"/>
            <a:r>
              <a:rPr lang="en-US" sz="2800">
                <a:solidFill>
                  <a:schemeClr val="bg1"/>
                </a:solidFill>
              </a:rPr>
              <a:t>Go to the cutting edge of your competence,</a:t>
            </a:r>
          </a:p>
          <a:p>
            <a:pPr algn="ctr"/>
            <a:r>
              <a:rPr lang="en-US" sz="2800">
                <a:solidFill>
                  <a:schemeClr val="bg1"/>
                </a:solidFill>
              </a:rPr>
              <a:t>Which means a temporary loss of security.</a:t>
            </a:r>
          </a:p>
          <a:p>
            <a:pPr algn="ctr"/>
            <a:endParaRPr lang="en-US" sz="2800">
              <a:solidFill>
                <a:schemeClr val="bg1"/>
              </a:solidFill>
            </a:endParaRPr>
          </a:p>
          <a:p>
            <a:pPr algn="ctr"/>
            <a:r>
              <a:rPr lang="en-US" sz="2800">
                <a:solidFill>
                  <a:schemeClr val="bg1"/>
                </a:solidFill>
              </a:rPr>
              <a:t>So whenever you don’t quite </a:t>
            </a:r>
          </a:p>
          <a:p>
            <a:pPr algn="ctr"/>
            <a:r>
              <a:rPr lang="en-US" sz="2800">
                <a:solidFill>
                  <a:schemeClr val="bg1"/>
                </a:solidFill>
              </a:rPr>
              <a:t>know what you’re doing,</a:t>
            </a:r>
          </a:p>
          <a:p>
            <a:pPr algn="ctr"/>
            <a:r>
              <a:rPr lang="en-US" sz="2800">
                <a:solidFill>
                  <a:schemeClr val="bg1"/>
                </a:solidFill>
              </a:rPr>
              <a:t>know you’re growing!”</a:t>
            </a:r>
          </a:p>
          <a:p>
            <a:pPr algn="ctr"/>
            <a:endParaRPr lang="en-US" sz="2800">
              <a:solidFill>
                <a:schemeClr val="bg1"/>
              </a:solidFill>
            </a:endParaRPr>
          </a:p>
          <a:p>
            <a:pPr algn="ctr"/>
            <a:r>
              <a:rPr lang="en-US">
                <a:solidFill>
                  <a:schemeClr val="bg1"/>
                </a:solidFill>
              </a:rPr>
              <a:t>Madeline Hunter 1987</a:t>
            </a:r>
          </a:p>
        </p:txBody>
      </p:sp>
    </p:spTree>
    <p:extLst>
      <p:ext uri="{BB962C8B-B14F-4D97-AF65-F5344CB8AC3E}">
        <p14:creationId xmlns:p14="http://schemas.microsoft.com/office/powerpoint/2010/main" val="4320104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1325563"/>
          </a:xfrm>
        </p:spPr>
        <p:txBody>
          <a:bodyPr/>
          <a:lstStyle/>
          <a:p>
            <a:pPr algn="ctr"/>
            <a:r>
              <a:rPr lang="en-US" smtClean="0"/>
              <a:t>Thank You</a:t>
            </a:r>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6" name="Content Placeholder 5" descr="HandsEarth.jpg"/>
          <p:cNvPicPr>
            <a:picLocks noGrp="1"/>
          </p:cNvPicPr>
          <p:nvPr>
            <p:ph idx="1"/>
          </p:nvPr>
        </p:nvPicPr>
        <p:blipFill>
          <a:blip r:embed="rId3"/>
          <a:stretch>
            <a:fillRect/>
          </a:stretch>
        </p:blipFill>
        <p:spPr>
          <a:xfrm>
            <a:off x="1303392" y="1393825"/>
            <a:ext cx="6537221" cy="4351338"/>
          </a:xfrm>
          <a:prstGeom prst="rect">
            <a:avLst/>
          </a:prstGeom>
        </p:spPr>
      </p:pic>
      <p:sp>
        <p:nvSpPr>
          <p:cNvPr id="7" name="TextBox 6"/>
          <p:cNvSpPr txBox="1"/>
          <p:nvPr/>
        </p:nvSpPr>
        <p:spPr>
          <a:xfrm>
            <a:off x="1853598" y="5526941"/>
            <a:ext cx="5436804"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dirty="0"/>
              <a:t>Laura Terrill</a:t>
            </a:r>
          </a:p>
          <a:p>
            <a:pPr algn="ctr"/>
            <a:r>
              <a:rPr lang="en-US" sz="2400" dirty="0" err="1"/>
              <a:t>lterrill@gmail.com</a:t>
            </a:r>
            <a:endParaRPr lang="en-US" sz="2400" dirty="0"/>
          </a:p>
          <a:p>
            <a:pPr algn="ctr"/>
            <a:r>
              <a:rPr lang="en-US" sz="2400" dirty="0" err="1"/>
              <a:t>lterrillhamden.wikispaces.com</a:t>
            </a:r>
            <a:endParaRPr lang="en-US" sz="2400" dirty="0"/>
          </a:p>
        </p:txBody>
      </p:sp>
    </p:spTree>
    <p:extLst>
      <p:ext uri="{BB962C8B-B14F-4D97-AF65-F5344CB8AC3E}">
        <p14:creationId xmlns:p14="http://schemas.microsoft.com/office/powerpoint/2010/main" val="1003592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7"/>
          <p:cNvSpPr>
            <a:spLocks noGrp="1"/>
          </p:cNvSpPr>
          <p:nvPr>
            <p:ph type="title"/>
          </p:nvPr>
        </p:nvSpPr>
        <p:spPr>
          <a:xfrm>
            <a:off x="628650" y="73026"/>
            <a:ext cx="7886700" cy="1325563"/>
          </a:xfrm>
        </p:spPr>
        <p:txBody>
          <a:bodyPr/>
          <a:lstStyle/>
          <a:p>
            <a:r>
              <a:rPr lang="en-US" sz="4400">
                <a:solidFill>
                  <a:schemeClr val="tx1"/>
                </a:solidFill>
                <a:ea typeface="Cambria" pitchFamily="-84" charset="0"/>
                <a:cs typeface="Cambria" pitchFamily="-84" charset="0"/>
              </a:rPr>
              <a:t>Do you want to  …..?</a:t>
            </a:r>
          </a:p>
        </p:txBody>
      </p:sp>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3</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712540" y="4118840"/>
            <a:ext cx="1988045" cy="461665"/>
          </a:xfrm>
          <a:prstGeom prst="rect">
            <a:avLst/>
          </a:prstGeom>
          <a:noFill/>
          <a:ln w="9525">
            <a:noFill/>
            <a:miter lim="800000"/>
            <a:headEnd/>
            <a:tailEnd/>
          </a:ln>
        </p:spPr>
        <p:txBody>
          <a:bodyPr wrap="none">
            <a:prstTxWarp prst="textNoShape">
              <a:avLst/>
            </a:prstTxWarp>
            <a:spAutoFit/>
          </a:bodyPr>
          <a:lstStyle/>
          <a:p>
            <a:pPr algn="ctr"/>
            <a:r>
              <a:rPr lang="en-US" sz="2400"/>
              <a:t>explore a cave</a:t>
            </a:r>
          </a:p>
        </p:txBody>
      </p:sp>
      <p:sp>
        <p:nvSpPr>
          <p:cNvPr id="81931" name="TextBox 25"/>
          <p:cNvSpPr txBox="1">
            <a:spLocks noChangeArrowheads="1"/>
          </p:cNvSpPr>
          <p:nvPr/>
        </p:nvSpPr>
        <p:spPr bwMode="auto">
          <a:xfrm>
            <a:off x="4271650" y="3950950"/>
            <a:ext cx="1016625" cy="461665"/>
          </a:xfrm>
          <a:prstGeom prst="rect">
            <a:avLst/>
          </a:prstGeom>
          <a:noFill/>
          <a:ln w="9525">
            <a:noFill/>
            <a:miter lim="800000"/>
            <a:headEnd/>
            <a:tailEnd/>
          </a:ln>
        </p:spPr>
        <p:txBody>
          <a:bodyPr wrap="none">
            <a:prstTxWarp prst="textNoShape">
              <a:avLst/>
            </a:prstTxWarp>
            <a:spAutoFit/>
          </a:bodyPr>
          <a:lstStyle/>
          <a:p>
            <a:pPr algn="ctr"/>
            <a:r>
              <a:rPr lang="en-US" sz="2400"/>
              <a:t>zipline</a:t>
            </a:r>
          </a:p>
        </p:txBody>
      </p:sp>
      <p:sp>
        <p:nvSpPr>
          <p:cNvPr id="81932" name="TextBox 26"/>
          <p:cNvSpPr txBox="1">
            <a:spLocks noChangeArrowheads="1"/>
          </p:cNvSpPr>
          <p:nvPr/>
        </p:nvSpPr>
        <p:spPr bwMode="auto">
          <a:xfrm>
            <a:off x="6315719" y="3594100"/>
            <a:ext cx="2686954" cy="461665"/>
          </a:xfrm>
          <a:prstGeom prst="rect">
            <a:avLst/>
          </a:prstGeom>
          <a:noFill/>
          <a:ln w="9525">
            <a:noFill/>
            <a:miter lim="800000"/>
            <a:headEnd/>
            <a:tailEnd/>
          </a:ln>
        </p:spPr>
        <p:txBody>
          <a:bodyPr wrap="none">
            <a:prstTxWarp prst="textNoShape">
              <a:avLst/>
            </a:prstTxWarp>
            <a:spAutoFit/>
          </a:bodyPr>
          <a:lstStyle/>
          <a:p>
            <a:pPr algn="ctr"/>
            <a:r>
              <a:rPr lang="en-US" sz="2400"/>
              <a:t>play in the waterfall</a:t>
            </a:r>
          </a:p>
        </p:txBody>
      </p:sp>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344630" y="6186008"/>
            <a:ext cx="2489785" cy="461665"/>
          </a:xfrm>
          <a:prstGeom prst="rect">
            <a:avLst/>
          </a:prstGeom>
          <a:noFill/>
          <a:ln w="9525">
            <a:noFill/>
            <a:miter lim="800000"/>
            <a:headEnd/>
            <a:tailEnd/>
          </a:ln>
        </p:spPr>
        <p:txBody>
          <a:bodyPr wrap="none">
            <a:prstTxWarp prst="textNoShape">
              <a:avLst/>
            </a:prstTxWarp>
            <a:spAutoFit/>
          </a:bodyPr>
          <a:lstStyle/>
          <a:p>
            <a:pPr algn="ctr"/>
            <a:r>
              <a:rPr lang="en-US" sz="2400"/>
              <a:t>swim at the beach</a:t>
            </a:r>
          </a:p>
        </p:txBody>
      </p:sp>
      <p:sp>
        <p:nvSpPr>
          <p:cNvPr id="17" name="TextBox 28"/>
          <p:cNvSpPr txBox="1">
            <a:spLocks noChangeArrowheads="1"/>
          </p:cNvSpPr>
          <p:nvPr/>
        </p:nvSpPr>
        <p:spPr bwMode="auto">
          <a:xfrm>
            <a:off x="4432060" y="6261100"/>
            <a:ext cx="1106971" cy="461665"/>
          </a:xfrm>
          <a:prstGeom prst="rect">
            <a:avLst/>
          </a:prstGeom>
          <a:noFill/>
          <a:ln w="9525">
            <a:noFill/>
            <a:miter lim="800000"/>
            <a:headEnd/>
            <a:tailEnd/>
          </a:ln>
        </p:spPr>
        <p:txBody>
          <a:bodyPr wrap="none">
            <a:prstTxWarp prst="textNoShape">
              <a:avLst/>
            </a:prstTxWarp>
            <a:spAutoFit/>
          </a:bodyPr>
          <a:lstStyle/>
          <a:p>
            <a:pPr algn="ctr"/>
            <a:r>
              <a:rPr lang="en-US" sz="2400"/>
              <a:t>snorkel</a:t>
            </a:r>
          </a:p>
        </p:txBody>
      </p:sp>
      <p:sp>
        <p:nvSpPr>
          <p:cNvPr id="18" name="TextBox 29"/>
          <p:cNvSpPr txBox="1">
            <a:spLocks noChangeArrowheads="1"/>
          </p:cNvSpPr>
          <p:nvPr/>
        </p:nvSpPr>
        <p:spPr bwMode="auto">
          <a:xfrm>
            <a:off x="6464803" y="6381750"/>
            <a:ext cx="2796535" cy="461665"/>
          </a:xfrm>
          <a:prstGeom prst="rect">
            <a:avLst/>
          </a:prstGeom>
          <a:noFill/>
          <a:ln w="9525">
            <a:noFill/>
            <a:miter lim="800000"/>
            <a:headEnd/>
            <a:tailEnd/>
          </a:ln>
        </p:spPr>
        <p:txBody>
          <a:bodyPr wrap="none">
            <a:prstTxWarp prst="textNoShape">
              <a:avLst/>
            </a:prstTxWarp>
            <a:spAutoFit/>
          </a:bodyPr>
          <a:lstStyle/>
          <a:p>
            <a:pPr algn="ctr"/>
            <a:r>
              <a:rPr lang="en-US" sz="2400"/>
              <a:t>hike in the rainforest</a:t>
            </a:r>
          </a:p>
        </p:txBody>
      </p:sp>
    </p:spTree>
    <p:extLst>
      <p:ext uri="{BB962C8B-B14F-4D97-AF65-F5344CB8AC3E}">
        <p14:creationId xmlns:p14="http://schemas.microsoft.com/office/powerpoint/2010/main" val="12163290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7"/>
          <p:cNvSpPr>
            <a:spLocks noGrp="1"/>
          </p:cNvSpPr>
          <p:nvPr>
            <p:ph type="title"/>
          </p:nvPr>
        </p:nvSpPr>
        <p:spPr>
          <a:xfrm>
            <a:off x="628650" y="73026"/>
            <a:ext cx="7886700" cy="1325563"/>
          </a:xfrm>
        </p:spPr>
        <p:txBody>
          <a:bodyPr/>
          <a:lstStyle/>
          <a:p>
            <a:r>
              <a:rPr lang="en-US" sz="4400">
                <a:solidFill>
                  <a:schemeClr val="tx1"/>
                </a:solidFill>
                <a:ea typeface="Cambria" pitchFamily="-84" charset="0"/>
                <a:cs typeface="Cambria" pitchFamily="-84" charset="0"/>
              </a:rPr>
              <a:t>Do you want to  …..?</a:t>
            </a:r>
          </a:p>
        </p:txBody>
      </p:sp>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4</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344630" y="6186008"/>
            <a:ext cx="2489785" cy="461665"/>
          </a:xfrm>
          <a:prstGeom prst="rect">
            <a:avLst/>
          </a:prstGeom>
          <a:noFill/>
          <a:ln w="9525">
            <a:noFill/>
            <a:miter lim="800000"/>
            <a:headEnd/>
            <a:tailEnd/>
          </a:ln>
        </p:spPr>
        <p:txBody>
          <a:bodyPr wrap="none">
            <a:prstTxWarp prst="textNoShape">
              <a:avLst/>
            </a:prstTxWarp>
            <a:spAutoFit/>
          </a:bodyPr>
          <a:lstStyle/>
          <a:p>
            <a:pPr algn="ctr"/>
            <a:r>
              <a:rPr lang="en-US" sz="2400"/>
              <a:t>swim at the beach</a:t>
            </a:r>
          </a:p>
        </p:txBody>
      </p:sp>
      <p:sp>
        <p:nvSpPr>
          <p:cNvPr id="17" name="TextBox 28"/>
          <p:cNvSpPr txBox="1">
            <a:spLocks noChangeArrowheads="1"/>
          </p:cNvSpPr>
          <p:nvPr/>
        </p:nvSpPr>
        <p:spPr bwMode="auto">
          <a:xfrm>
            <a:off x="4432060" y="6261100"/>
            <a:ext cx="1106971" cy="461665"/>
          </a:xfrm>
          <a:prstGeom prst="rect">
            <a:avLst/>
          </a:prstGeom>
          <a:noFill/>
          <a:ln w="9525">
            <a:noFill/>
            <a:miter lim="800000"/>
            <a:headEnd/>
            <a:tailEnd/>
          </a:ln>
        </p:spPr>
        <p:txBody>
          <a:bodyPr wrap="none">
            <a:prstTxWarp prst="textNoShape">
              <a:avLst/>
            </a:prstTxWarp>
            <a:spAutoFit/>
          </a:bodyPr>
          <a:lstStyle/>
          <a:p>
            <a:pPr algn="ctr"/>
            <a:r>
              <a:rPr lang="en-US" sz="2400"/>
              <a:t>snorkel</a:t>
            </a:r>
          </a:p>
        </p:txBody>
      </p:sp>
      <p:sp>
        <p:nvSpPr>
          <p:cNvPr id="18" name="TextBox 29"/>
          <p:cNvSpPr txBox="1">
            <a:spLocks noChangeArrowheads="1"/>
          </p:cNvSpPr>
          <p:nvPr/>
        </p:nvSpPr>
        <p:spPr bwMode="auto">
          <a:xfrm>
            <a:off x="6464803" y="6381750"/>
            <a:ext cx="2796535" cy="461665"/>
          </a:xfrm>
          <a:prstGeom prst="rect">
            <a:avLst/>
          </a:prstGeom>
          <a:noFill/>
          <a:ln w="9525">
            <a:noFill/>
            <a:miter lim="800000"/>
            <a:headEnd/>
            <a:tailEnd/>
          </a:ln>
        </p:spPr>
        <p:txBody>
          <a:bodyPr wrap="none">
            <a:prstTxWarp prst="textNoShape">
              <a:avLst/>
            </a:prstTxWarp>
            <a:spAutoFit/>
          </a:bodyPr>
          <a:lstStyle/>
          <a:p>
            <a:pPr algn="ctr"/>
            <a:r>
              <a:rPr lang="en-US" sz="2400"/>
              <a:t>hike in the rainforest</a:t>
            </a:r>
          </a:p>
        </p:txBody>
      </p:sp>
    </p:spTree>
    <p:extLst>
      <p:ext uri="{BB962C8B-B14F-4D97-AF65-F5344CB8AC3E}">
        <p14:creationId xmlns:p14="http://schemas.microsoft.com/office/powerpoint/2010/main" val="17439519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5</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Tree>
    <p:extLst>
      <p:ext uri="{BB962C8B-B14F-4D97-AF65-F5344CB8AC3E}">
        <p14:creationId xmlns:p14="http://schemas.microsoft.com/office/powerpoint/2010/main" val="1429470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12" descr="117-1718_IMG.JPG"/>
          <p:cNvPicPr>
            <a:picLocks noChangeAspect="1"/>
          </p:cNvPicPr>
          <p:nvPr/>
        </p:nvPicPr>
        <p:blipFill>
          <a:blip r:embed="rId2"/>
          <a:srcRect/>
          <a:stretch>
            <a:fillRect/>
          </a:stretch>
        </p:blipFill>
        <p:spPr bwMode="auto">
          <a:xfrm>
            <a:off x="6553200" y="2057400"/>
            <a:ext cx="2170113" cy="1627188"/>
          </a:xfrm>
          <a:prstGeom prst="rect">
            <a:avLst/>
          </a:prstGeom>
          <a:noFill/>
          <a:ln w="9525">
            <a:noFill/>
            <a:miter lim="800000"/>
            <a:headEnd/>
            <a:tailEnd/>
          </a:ln>
        </p:spPr>
      </p:pic>
      <p:pic>
        <p:nvPicPr>
          <p:cNvPr id="84995" name="Picture 19" descr="Unknown-2.jpeg"/>
          <p:cNvPicPr>
            <a:picLocks noChangeAspect="1"/>
          </p:cNvPicPr>
          <p:nvPr/>
        </p:nvPicPr>
        <p:blipFill>
          <a:blip r:embed="rId3"/>
          <a:srcRect/>
          <a:stretch>
            <a:fillRect/>
          </a:stretch>
        </p:blipFill>
        <p:spPr bwMode="auto">
          <a:xfrm>
            <a:off x="3743325" y="1828800"/>
            <a:ext cx="2428875" cy="1819275"/>
          </a:xfrm>
          <a:prstGeom prst="rect">
            <a:avLst/>
          </a:prstGeom>
          <a:noFill/>
          <a:ln w="9525">
            <a:noFill/>
            <a:miter lim="800000"/>
            <a:headEnd/>
            <a:tailEnd/>
          </a:ln>
        </p:spPr>
      </p:pic>
      <p:pic>
        <p:nvPicPr>
          <p:cNvPr id="84996" name="Picture 23" descr="100_2276.jpg"/>
          <p:cNvPicPr>
            <a:picLocks noChangeAspect="1"/>
          </p:cNvPicPr>
          <p:nvPr/>
        </p:nvPicPr>
        <p:blipFill>
          <a:blip r:embed="rId4"/>
          <a:srcRect/>
          <a:stretch>
            <a:fillRect/>
          </a:stretch>
        </p:blipFill>
        <p:spPr bwMode="auto">
          <a:xfrm>
            <a:off x="304800" y="1828800"/>
            <a:ext cx="3113088" cy="1792288"/>
          </a:xfrm>
          <a:prstGeom prst="rect">
            <a:avLst/>
          </a:prstGeom>
          <a:noFill/>
          <a:ln w="9525">
            <a:noFill/>
            <a:miter lim="800000"/>
            <a:headEnd/>
            <a:tailEnd/>
          </a:ln>
        </p:spPr>
      </p:pic>
      <p:sp>
        <p:nvSpPr>
          <p:cNvPr id="84999" name="TextBox 6"/>
          <p:cNvSpPr txBox="1">
            <a:spLocks noChangeArrowheads="1"/>
          </p:cNvSpPr>
          <p:nvPr/>
        </p:nvSpPr>
        <p:spPr bwMode="auto">
          <a:xfrm>
            <a:off x="1084263" y="4038600"/>
            <a:ext cx="7423150" cy="2308225"/>
          </a:xfrm>
          <a:prstGeom prst="rect">
            <a:avLst/>
          </a:prstGeom>
          <a:noFill/>
          <a:ln w="9525">
            <a:noFill/>
            <a:miter lim="800000"/>
            <a:headEnd/>
            <a:tailEnd/>
          </a:ln>
        </p:spPr>
        <p:txBody>
          <a:bodyPr>
            <a:prstTxWarp prst="textNoShape">
              <a:avLst/>
            </a:prstTxWarp>
            <a:spAutoFit/>
          </a:bodyPr>
          <a:lstStyle/>
          <a:p>
            <a:pPr indent="273050">
              <a:buFont typeface="Arial" pitchFamily="-84" charset="0"/>
              <a:buChar char="•"/>
            </a:pPr>
            <a:r>
              <a:rPr lang="en-US" sz="2400"/>
              <a:t>Do you like to (activity) in summer or winter?</a:t>
            </a:r>
          </a:p>
          <a:p>
            <a:pPr indent="273050">
              <a:buFont typeface="Arial" pitchFamily="-84" charset="0"/>
              <a:buChar char="•"/>
            </a:pPr>
            <a:r>
              <a:rPr lang="en-US" sz="2400"/>
              <a:t>What do you prefer to do? </a:t>
            </a:r>
          </a:p>
          <a:p>
            <a:pPr indent="273050">
              <a:buFont typeface="Arial" pitchFamily="-84" charset="0"/>
              <a:buChar char="•"/>
            </a:pPr>
            <a:r>
              <a:rPr lang="en-US" sz="2400"/>
              <a:t>What is the weather like when you (activity)?</a:t>
            </a:r>
          </a:p>
          <a:p>
            <a:pPr indent="273050">
              <a:buFont typeface="Arial" pitchFamily="-84" charset="0"/>
              <a:buChar char="•"/>
            </a:pPr>
            <a:r>
              <a:rPr lang="en-US" sz="2400"/>
              <a:t>Are you good at (activity)? Why or why not?</a:t>
            </a:r>
          </a:p>
          <a:p>
            <a:pPr indent="273050">
              <a:buFont typeface="Arial" pitchFamily="-84" charset="0"/>
              <a:buChar char="•"/>
            </a:pPr>
            <a:r>
              <a:rPr lang="en-US" sz="2400"/>
              <a:t>How often do you (activity)? </a:t>
            </a:r>
          </a:p>
          <a:p>
            <a:pPr indent="273050">
              <a:buFont typeface="Arial" pitchFamily="-84" charset="0"/>
              <a:buChar char="•"/>
            </a:pPr>
            <a:r>
              <a:rPr lang="en-US" sz="2400"/>
              <a:t>Where do you (activity)? </a:t>
            </a:r>
          </a:p>
        </p:txBody>
      </p:sp>
      <p:sp>
        <p:nvSpPr>
          <p:cNvPr id="10" name="Title 9"/>
          <p:cNvSpPr>
            <a:spLocks noGrp="1"/>
          </p:cNvSpPr>
          <p:nvPr>
            <p:ph type="title"/>
          </p:nvPr>
        </p:nvSpPr>
        <p:spPr>
          <a:xfrm>
            <a:off x="485696" y="429970"/>
            <a:ext cx="8153400" cy="990600"/>
          </a:xfrm>
        </p:spPr>
        <p:txBody>
          <a:bodyPr>
            <a:noAutofit/>
          </a:bodyPr>
          <a:lstStyle/>
          <a:p>
            <a:r>
              <a:rPr lang="en-US" sz="3600"/>
              <a:t>Do you want to…….?  I want/don’t want…</a:t>
            </a:r>
            <a:br>
              <a:rPr lang="en-US" sz="3600"/>
            </a:br>
            <a:endParaRPr lang="en-US" sz="3600"/>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6</a:t>
            </a:fld>
            <a:endParaRPr lang="en-US"/>
          </a:p>
        </p:txBody>
      </p:sp>
    </p:spTree>
    <p:extLst>
      <p:ext uri="{BB962C8B-B14F-4D97-AF65-F5344CB8AC3E}">
        <p14:creationId xmlns:p14="http://schemas.microsoft.com/office/powerpoint/2010/main" val="9854964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489416" y="304800"/>
            <a:ext cx="8229600" cy="1143000"/>
          </a:xfrm>
        </p:spPr>
        <p:txBody>
          <a:bodyPr>
            <a:normAutofit/>
          </a:bodyPr>
          <a:lstStyle/>
          <a:p>
            <a:r>
              <a:rPr lang="en-US" sz="3200">
                <a:solidFill>
                  <a:schemeClr val="tx1"/>
                </a:solidFill>
                <a:ea typeface="ＭＳ Ｐゴシック" pitchFamily="-101" charset="-128"/>
                <a:cs typeface="ＭＳ Ｐゴシック" pitchFamily="-101" charset="-128"/>
              </a:rPr>
              <a:t>Discuss your vacation plans with your partner.</a:t>
            </a:r>
          </a:p>
        </p:txBody>
      </p:sp>
      <p:sp>
        <p:nvSpPr>
          <p:cNvPr id="10" name="Footer Placeholder 9"/>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7</a:t>
            </a:fld>
            <a:endParaRPr lang="en-US"/>
          </a:p>
        </p:txBody>
      </p:sp>
    </p:spTree>
    <p:extLst>
      <p:ext uri="{BB962C8B-B14F-4D97-AF65-F5344CB8AC3E}">
        <p14:creationId xmlns:p14="http://schemas.microsoft.com/office/powerpoint/2010/main" val="8703383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noAutofit/>
          </a:bodyPr>
          <a:lstStyle/>
          <a:p>
            <a:r>
              <a:rPr lang="en-US">
                <a:solidFill>
                  <a:schemeClr val="tx1"/>
                </a:solidFill>
              </a:rPr>
              <a:t>Discuss - Is it breakfast or lunch? </a:t>
            </a:r>
          </a:p>
        </p:txBody>
      </p:sp>
      <p:pic>
        <p:nvPicPr>
          <p:cNvPr id="115723" name="Picture 11" descr="IMG_4306"/>
          <p:cNvPicPr>
            <a:picLocks noGrp="1" noChangeAspect="1" noChangeArrowheads="1"/>
          </p:cNvPicPr>
          <p:nvPr>
            <p:ph sz="quarter" idx="1"/>
          </p:nvPr>
        </p:nvPicPr>
        <p:blipFill>
          <a:blip r:embed="rId3"/>
          <a:srcRect l="-22502" r="-22502"/>
          <a:stretch>
            <a:fillRect/>
          </a:stretch>
        </p:blipFill>
        <p:spPr/>
      </p:pic>
    </p:spTree>
    <p:extLst>
      <p:ext uri="{BB962C8B-B14F-4D97-AF65-F5344CB8AC3E}">
        <p14:creationId xmlns:p14="http://schemas.microsoft.com/office/powerpoint/2010/main" val="104063114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solidFill>
                  <a:schemeClr val="tx1"/>
                </a:solidFill>
              </a:rPr>
              <a:t>Your opinions of this house</a:t>
            </a:r>
            <a:r>
              <a:rPr lang="is-IS">
                <a:solidFill>
                  <a:schemeClr val="tx1"/>
                </a:solidFill>
              </a:rPr>
              <a:t>….</a:t>
            </a:r>
            <a:endParaRPr lang="en-US">
              <a:solidFill>
                <a:schemeClr val="tx1"/>
              </a:solidFill>
            </a:endParaRPr>
          </a:p>
        </p:txBody>
      </p:sp>
      <p:pic>
        <p:nvPicPr>
          <p:cNvPr id="157706" name="Picture 10" descr="giverny3"/>
          <p:cNvPicPr>
            <a:picLocks noGrp="1" noChangeAspect="1" noChangeArrowheads="1"/>
          </p:cNvPicPr>
          <p:nvPr>
            <p:ph sz="quarter" idx="1"/>
          </p:nvPr>
        </p:nvPicPr>
        <p:blipFill>
          <a:blip r:embed="rId3"/>
          <a:srcRect l="-6256" r="-6256"/>
          <a:stretch>
            <a:fillRect/>
          </a:stretch>
        </p:blipFill>
        <p:spPr>
          <a:xfrm>
            <a:off x="422148" y="1600200"/>
            <a:ext cx="4510624" cy="2487168"/>
          </a:xfrm>
        </p:spPr>
      </p:pic>
      <p:pic>
        <p:nvPicPr>
          <p:cNvPr id="157707" name="Picture 11" descr="giverny3_1"/>
          <p:cNvPicPr>
            <a:picLocks noGrp="1" noChangeAspect="1" noChangeArrowheads="1"/>
          </p:cNvPicPr>
          <p:nvPr>
            <p:ph sz="quarter" idx="4294967295"/>
          </p:nvPr>
        </p:nvPicPr>
        <p:blipFill>
          <a:blip r:embed="rId4"/>
          <a:srcRect/>
          <a:stretch>
            <a:fillRect/>
          </a:stretch>
        </p:blipFill>
        <p:spPr>
          <a:xfrm>
            <a:off x="4876800" y="1536700"/>
            <a:ext cx="3632200" cy="2362200"/>
          </a:xfrm>
        </p:spPr>
      </p:pic>
      <p:pic>
        <p:nvPicPr>
          <p:cNvPr id="157708" name="Picture 12" descr="giverny4"/>
          <p:cNvPicPr>
            <a:picLocks noGrp="1" noChangeAspect="1" noChangeArrowheads="1"/>
          </p:cNvPicPr>
          <p:nvPr>
            <p:ph sz="quarter" idx="4294967295"/>
          </p:nvPr>
        </p:nvPicPr>
        <p:blipFill>
          <a:blip r:embed="rId5"/>
          <a:srcRect/>
          <a:stretch>
            <a:fillRect/>
          </a:stretch>
        </p:blipFill>
        <p:spPr>
          <a:xfrm>
            <a:off x="990600" y="3949700"/>
            <a:ext cx="3575050" cy="2362200"/>
          </a:xfrm>
        </p:spPr>
      </p:pic>
      <p:pic>
        <p:nvPicPr>
          <p:cNvPr id="157709" name="Picture 13" descr="studio"/>
          <p:cNvPicPr>
            <a:picLocks noGrp="1" noChangeAspect="1" noChangeArrowheads="1"/>
          </p:cNvPicPr>
          <p:nvPr>
            <p:ph sz="quarter" idx="4294967295"/>
          </p:nvPr>
        </p:nvPicPr>
        <p:blipFill>
          <a:blip r:embed="rId6"/>
          <a:srcRect/>
          <a:stretch>
            <a:fillRect/>
          </a:stretch>
        </p:blipFill>
        <p:spPr>
          <a:xfrm>
            <a:off x="4995863" y="4025900"/>
            <a:ext cx="3513137" cy="2362200"/>
          </a:xfrm>
        </p:spPr>
      </p:pic>
    </p:spTree>
    <p:extLst>
      <p:ext uri="{BB962C8B-B14F-4D97-AF65-F5344CB8AC3E}">
        <p14:creationId xmlns:p14="http://schemas.microsoft.com/office/powerpoint/2010/main" val="1314993708"/>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Depth</Template>
  <TotalTime>2194</TotalTime>
  <Words>1599</Words>
  <Application>Microsoft Macintosh PowerPoint</Application>
  <PresentationFormat>On-screen Show (4:3)</PresentationFormat>
  <Paragraphs>236</Paragraphs>
  <Slides>25</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Calibri</vt:lpstr>
      <vt:lpstr>Cambria</vt:lpstr>
      <vt:lpstr>Corbel</vt:lpstr>
      <vt:lpstr>Georgia</vt:lpstr>
      <vt:lpstr>ＭＳ Ｐゴシック</vt:lpstr>
      <vt:lpstr>Times New Roman</vt:lpstr>
      <vt:lpstr>Wingdings</vt:lpstr>
      <vt:lpstr>Arial</vt:lpstr>
      <vt:lpstr>Depth</vt:lpstr>
      <vt:lpstr>Discuss your vacation plans with your partner.</vt:lpstr>
      <vt:lpstr>Do you want to  …..?</vt:lpstr>
      <vt:lpstr>Do you want to  …..?</vt:lpstr>
      <vt:lpstr>Do you want to  …..?</vt:lpstr>
      <vt:lpstr>PowerPoint Presentation</vt:lpstr>
      <vt:lpstr>Do you want to…….?  I want/don’t want… </vt:lpstr>
      <vt:lpstr>Discuss your vacation plans with your partner.</vt:lpstr>
      <vt:lpstr>Discuss - Is it breakfast or lunch? </vt:lpstr>
      <vt:lpstr>Your opinions of this house….</vt:lpstr>
      <vt:lpstr>Maintain the Conversation</vt:lpstr>
      <vt:lpstr>Talking about realia…. </vt:lpstr>
      <vt:lpstr>Where would you rather live and why? What might cause you to change your mind and why?  </vt:lpstr>
      <vt:lpstr>Performance and Proficiency</vt:lpstr>
      <vt:lpstr>Performance</vt:lpstr>
      <vt:lpstr>NCSSFL-ACTFL Global Can-Do Benchmarks </vt:lpstr>
      <vt:lpstr>NCSSFL-ACTFL Global Can-Do Benchmarks  Interpersonal </vt:lpstr>
      <vt:lpstr>Performance Rubric – Interpersonal Task</vt:lpstr>
      <vt:lpstr>Exploring Time and Place: City Life EQ: What makes a city special?</vt:lpstr>
      <vt:lpstr>In Search of the Coquí  EQ: Why do we explore?</vt:lpstr>
      <vt:lpstr>Food and Hunger EQ: How do we eat well? What is hunger?</vt:lpstr>
      <vt:lpstr>Home and Shelter EQ: Why does everyone need a place to call home?</vt:lpstr>
      <vt:lpstr>Testing Day</vt:lpstr>
      <vt:lpstr>PowerPoint Presentation</vt:lpstr>
      <vt:lpstr>PowerPoint Presentation</vt:lpstr>
      <vt:lpstr>Thank You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Microsoft Office User</cp:lastModifiedBy>
  <cp:revision>99</cp:revision>
  <dcterms:created xsi:type="dcterms:W3CDTF">2016-01-24T15:16:01Z</dcterms:created>
  <dcterms:modified xsi:type="dcterms:W3CDTF">2016-08-22T21:38:51Z</dcterms:modified>
</cp:coreProperties>
</file>